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ushik G.S" userId="4bcc2f4ed5ae552b" providerId="LiveId" clId="{E19AEA87-1E2C-4944-BDD1-F4C9C9F2BBC4}"/>
    <pc:docChg chg="custSel modSld">
      <pc:chgData name="Kaushik G.S" userId="4bcc2f4ed5ae552b" providerId="LiveId" clId="{E19AEA87-1E2C-4944-BDD1-F4C9C9F2BBC4}" dt="2023-05-16T08:34:40.168" v="41" actId="20577"/>
      <pc:docMkLst>
        <pc:docMk/>
      </pc:docMkLst>
      <pc:sldChg chg="modSp mod">
        <pc:chgData name="Kaushik G.S" userId="4bcc2f4ed5ae552b" providerId="LiveId" clId="{E19AEA87-1E2C-4944-BDD1-F4C9C9F2BBC4}" dt="2023-05-16T08:34:40.168" v="41" actId="20577"/>
        <pc:sldMkLst>
          <pc:docMk/>
          <pc:sldMk cId="3356261196" sldId="256"/>
        </pc:sldMkLst>
        <pc:spChg chg="mod">
          <ac:chgData name="Kaushik G.S" userId="4bcc2f4ed5ae552b" providerId="LiveId" clId="{E19AEA87-1E2C-4944-BDD1-F4C9C9F2BBC4}" dt="2023-05-16T08:34:40.168" v="41" actId="20577"/>
          <ac:spMkLst>
            <pc:docMk/>
            <pc:sldMk cId="3356261196" sldId="256"/>
            <ac:spMk id="3" creationId="{5E05ACF1-09FD-2805-4D01-A0EACB6BC7A2}"/>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svg>
</file>

<file path=ppt/media/image26.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216631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119439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989149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46209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621298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62175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956820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759853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528936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19519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5/16/2023</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1612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5/16/2023</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3185635"/>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38" r:id="rId6"/>
    <p:sldLayoutId id="2147483843" r:id="rId7"/>
    <p:sldLayoutId id="2147483839" r:id="rId8"/>
    <p:sldLayoutId id="2147483840" r:id="rId9"/>
    <p:sldLayoutId id="2147483841" r:id="rId10"/>
    <p:sldLayoutId id="2147483842"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FF4F1B1F-38C9-4BA3-8793-E2B6FC978C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0A82C2B-B640-4B39-A4B8-3189B458A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4990" y="859953"/>
            <a:ext cx="4379010" cy="5197947"/>
          </a:xfrm>
          <a:custGeom>
            <a:avLst/>
            <a:gdLst>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2480538 h 5246128"/>
              <a:gd name="connsiteX4" fmla="*/ 4419600 w 4419600"/>
              <a:gd name="connsiteY4" fmla="*/ 4975131 h 5246128"/>
              <a:gd name="connsiteX5" fmla="*/ 4419600 w 4419600"/>
              <a:gd name="connsiteY5" fmla="*/ 5246128 h 5246128"/>
              <a:gd name="connsiteX6" fmla="*/ 0 w 4419600"/>
              <a:gd name="connsiteY6" fmla="*/ 5246128 h 5246128"/>
              <a:gd name="connsiteX7" fmla="*/ 0 w 4419600"/>
              <a:gd name="connsiteY7" fmla="*/ 4975131 h 5246128"/>
              <a:gd name="connsiteX8" fmla="*/ 0 w 4419600"/>
              <a:gd name="connsiteY8" fmla="*/ 2480538 h 5246128"/>
              <a:gd name="connsiteX9" fmla="*/ 0 w 4419600"/>
              <a:gd name="connsiteY9" fmla="*/ 2209541 h 5246128"/>
              <a:gd name="connsiteX10" fmla="*/ 2209538 w 4419600"/>
              <a:gd name="connsiteY10"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4975131 h 5246128"/>
              <a:gd name="connsiteX4" fmla="*/ 4419600 w 4419600"/>
              <a:gd name="connsiteY4" fmla="*/ 5246128 h 5246128"/>
              <a:gd name="connsiteX5" fmla="*/ 0 w 4419600"/>
              <a:gd name="connsiteY5" fmla="*/ 5246128 h 5246128"/>
              <a:gd name="connsiteX6" fmla="*/ 0 w 4419600"/>
              <a:gd name="connsiteY6" fmla="*/ 4975131 h 5246128"/>
              <a:gd name="connsiteX7" fmla="*/ 0 w 4419600"/>
              <a:gd name="connsiteY7" fmla="*/ 2480538 h 5246128"/>
              <a:gd name="connsiteX8" fmla="*/ 0 w 4419600"/>
              <a:gd name="connsiteY8" fmla="*/ 2209541 h 5246128"/>
              <a:gd name="connsiteX9" fmla="*/ 2209538 w 4419600"/>
              <a:gd name="connsiteY9"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5246128 h 5246128"/>
              <a:gd name="connsiteX4" fmla="*/ 0 w 4419600"/>
              <a:gd name="connsiteY4" fmla="*/ 5246128 h 5246128"/>
              <a:gd name="connsiteX5" fmla="*/ 0 w 4419600"/>
              <a:gd name="connsiteY5" fmla="*/ 4975131 h 5246128"/>
              <a:gd name="connsiteX6" fmla="*/ 0 w 4419600"/>
              <a:gd name="connsiteY6" fmla="*/ 2480538 h 5246128"/>
              <a:gd name="connsiteX7" fmla="*/ 0 w 4419600"/>
              <a:gd name="connsiteY7" fmla="*/ 2209541 h 5246128"/>
              <a:gd name="connsiteX8" fmla="*/ 2209538 w 4419600"/>
              <a:gd name="connsiteY8"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5246128 h 5246128"/>
              <a:gd name="connsiteX4" fmla="*/ 0 w 4419600"/>
              <a:gd name="connsiteY4" fmla="*/ 5246128 h 5246128"/>
              <a:gd name="connsiteX5" fmla="*/ 0 w 4419600"/>
              <a:gd name="connsiteY5" fmla="*/ 2480538 h 5246128"/>
              <a:gd name="connsiteX6" fmla="*/ 0 w 4419600"/>
              <a:gd name="connsiteY6" fmla="*/ 2209541 h 5246128"/>
              <a:gd name="connsiteX7" fmla="*/ 2209538 w 4419600"/>
              <a:gd name="connsiteY7" fmla="*/ 0 h 5246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9600" h="5246128">
                <a:moveTo>
                  <a:pt x="2209538" y="0"/>
                </a:moveTo>
                <a:lnTo>
                  <a:pt x="2210062" y="0"/>
                </a:lnTo>
                <a:cubicBezTo>
                  <a:pt x="3430375" y="0"/>
                  <a:pt x="4419600" y="989251"/>
                  <a:pt x="4419600" y="2209541"/>
                </a:cubicBezTo>
                <a:lnTo>
                  <a:pt x="4419600" y="5246128"/>
                </a:lnTo>
                <a:lnTo>
                  <a:pt x="0" y="5246128"/>
                </a:lnTo>
                <a:lnTo>
                  <a:pt x="0" y="2480538"/>
                </a:lnTo>
                <a:lnTo>
                  <a:pt x="0" y="2209541"/>
                </a:lnTo>
                <a:cubicBezTo>
                  <a:pt x="0" y="989251"/>
                  <a:pt x="989222" y="0"/>
                  <a:pt x="2209538" y="0"/>
                </a:cubicBezTo>
                <a:close/>
              </a:path>
            </a:pathLst>
          </a:cu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9FACABB-4F08-E7AC-3DB7-585B0FCCF2B5}"/>
              </a:ext>
            </a:extLst>
          </p:cNvPr>
          <p:cNvSpPr>
            <a:spLocks noGrp="1"/>
          </p:cNvSpPr>
          <p:nvPr>
            <p:ph type="ctrTitle"/>
          </p:nvPr>
        </p:nvSpPr>
        <p:spPr>
          <a:xfrm>
            <a:off x="1457145" y="1799771"/>
            <a:ext cx="3374701" cy="1848491"/>
          </a:xfrm>
        </p:spPr>
        <p:txBody>
          <a:bodyPr anchor="b">
            <a:normAutofit/>
          </a:bodyPr>
          <a:lstStyle/>
          <a:p>
            <a:pPr algn="ctr">
              <a:lnSpc>
                <a:spcPct val="90000"/>
              </a:lnSpc>
            </a:pPr>
            <a:r>
              <a:rPr lang="en-US" sz="3000"/>
              <a:t>Project</a:t>
            </a:r>
            <a:br>
              <a:rPr lang="en-US" sz="3000"/>
            </a:br>
            <a:r>
              <a:rPr lang="en-US" sz="3000"/>
              <a:t>ON </a:t>
            </a:r>
            <a:br>
              <a:rPr lang="en-US" sz="3000"/>
            </a:br>
            <a:r>
              <a:rPr lang="en-US" sz="3000"/>
              <a:t>Movie Rental Store</a:t>
            </a:r>
            <a:endParaRPr lang="en-IN" sz="3000"/>
          </a:p>
        </p:txBody>
      </p:sp>
      <p:sp>
        <p:nvSpPr>
          <p:cNvPr id="3" name="Subtitle 2">
            <a:extLst>
              <a:ext uri="{FF2B5EF4-FFF2-40B4-BE49-F238E27FC236}">
                <a16:creationId xmlns:a16="http://schemas.microsoft.com/office/drawing/2014/main" id="{5E05ACF1-09FD-2805-4D01-A0EACB6BC7A2}"/>
              </a:ext>
            </a:extLst>
          </p:cNvPr>
          <p:cNvSpPr>
            <a:spLocks noGrp="1"/>
          </p:cNvSpPr>
          <p:nvPr>
            <p:ph type="subTitle" idx="1"/>
          </p:nvPr>
        </p:nvSpPr>
        <p:spPr>
          <a:xfrm>
            <a:off x="1496992" y="4588080"/>
            <a:ext cx="3295006" cy="1195462"/>
          </a:xfrm>
        </p:spPr>
        <p:txBody>
          <a:bodyPr>
            <a:normAutofit fontScale="62500" lnSpcReduction="20000"/>
          </a:bodyPr>
          <a:lstStyle/>
          <a:p>
            <a:pPr algn="ctr"/>
            <a:r>
              <a:rPr lang="en-US" dirty="0"/>
              <a:t>BY</a:t>
            </a:r>
          </a:p>
          <a:p>
            <a:pPr algn="ctr"/>
            <a:r>
              <a:rPr lang="en-US" dirty="0"/>
              <a:t> G S Kaushik</a:t>
            </a:r>
          </a:p>
          <a:p>
            <a:pPr algn="ctr"/>
            <a:r>
              <a:rPr lang="en-US" dirty="0"/>
              <a:t>Under Guidance</a:t>
            </a:r>
          </a:p>
          <a:p>
            <a:pPr algn="ctr"/>
            <a:r>
              <a:rPr lang="en-US" dirty="0"/>
              <a:t>DR AAKANSHA GUPTA</a:t>
            </a:r>
            <a:endParaRPr lang="en-IN" dirty="0"/>
          </a:p>
        </p:txBody>
      </p:sp>
      <p:cxnSp>
        <p:nvCxnSpPr>
          <p:cNvPr id="39" name="Straight Connector 38">
            <a:extLst>
              <a:ext uri="{FF2B5EF4-FFF2-40B4-BE49-F238E27FC236}">
                <a16:creationId xmlns:a16="http://schemas.microsoft.com/office/drawing/2014/main" id="{7091899A-6176-48DA-BF9E-4D278C5FBE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15286" y="4316294"/>
            <a:ext cx="1458419"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4" name="Video 3" descr="Overhead Projector">
            <a:extLst>
              <a:ext uri="{FF2B5EF4-FFF2-40B4-BE49-F238E27FC236}">
                <a16:creationId xmlns:a16="http://schemas.microsoft.com/office/drawing/2014/main" id="{64FD1C2D-9E11-850B-843A-09ABA2A954F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6288990" y="2059864"/>
            <a:ext cx="4988610" cy="2798123"/>
          </a:xfrm>
          <a:prstGeom prst="rect">
            <a:avLst/>
          </a:prstGeom>
        </p:spPr>
      </p:pic>
    </p:spTree>
    <p:extLst>
      <p:ext uri="{BB962C8B-B14F-4D97-AF65-F5344CB8AC3E}">
        <p14:creationId xmlns:p14="http://schemas.microsoft.com/office/powerpoint/2010/main" val="335626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7</a:t>
            </a:r>
            <a:br>
              <a:rPr lang="en-US" sz="2500" dirty="0"/>
            </a:br>
            <a:r>
              <a:rPr lang="en-US" sz="1200" dirty="0"/>
              <a:t>'Music of Queen' and 'Kris Kristofferson' have seen an unlikely resurgence. As an unintended consequence, films starting with the letters K' and Q' have also soared in popularity. Display the titles of the movies starting with the letters 'K and Q’.</a:t>
            </a:r>
            <a:endParaRPr lang="en-IN" sz="1200" dirty="0"/>
          </a:p>
        </p:txBody>
      </p:sp>
      <p:pic>
        <p:nvPicPr>
          <p:cNvPr id="3" name="Content Placeholder 2" descr="Text&#10;&#10;Description automatically generated">
            <a:extLst>
              <a:ext uri="{FF2B5EF4-FFF2-40B4-BE49-F238E27FC236}">
                <a16:creationId xmlns:a16="http://schemas.microsoft.com/office/drawing/2014/main" id="{436157FF-3A37-256D-EB38-DEEC2A3B6A7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57300" y="1259634"/>
            <a:ext cx="3328369" cy="4798266"/>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title from film where title like 'K%' or title like 'Q%';</a:t>
            </a:r>
          </a:p>
          <a:p>
            <a:pPr marL="0" indent="0">
              <a:buNone/>
            </a:pPr>
            <a:endParaRPr lang="en-US" dirty="0"/>
          </a:p>
          <a:p>
            <a:r>
              <a:rPr lang="en-US" b="1" dirty="0"/>
              <a:t>Conclusion :</a:t>
            </a:r>
          </a:p>
          <a:p>
            <a:pPr marL="0" indent="0">
              <a:buNone/>
            </a:pPr>
            <a:r>
              <a:rPr lang="en-US" sz="1600" dirty="0"/>
              <a:t>There are 15 films whose name start with K and Q</a:t>
            </a:r>
          </a:p>
          <a:p>
            <a:pPr marL="0" indent="0">
              <a:buNone/>
            </a:pPr>
            <a:endParaRPr lang="en-IN" dirty="0"/>
          </a:p>
        </p:txBody>
      </p:sp>
    </p:spTree>
    <p:extLst>
      <p:ext uri="{BB962C8B-B14F-4D97-AF65-F5344CB8AC3E}">
        <p14:creationId xmlns:p14="http://schemas.microsoft.com/office/powerpoint/2010/main" val="92294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8</a:t>
            </a:r>
            <a:br>
              <a:rPr lang="en-US" sz="2500" dirty="0"/>
            </a:br>
            <a:r>
              <a:rPr lang="en-US" sz="1300" dirty="0"/>
              <a:t>Display the names of all actors who appeared in Agent </a:t>
            </a:r>
            <a:r>
              <a:rPr lang="en-US" sz="1300" dirty="0" err="1"/>
              <a:t>Trueman</a:t>
            </a:r>
            <a:r>
              <a:rPr lang="en-US" sz="1300" dirty="0"/>
              <a:t> film</a:t>
            </a:r>
            <a:r>
              <a:rPr lang="en-US" sz="2500" dirty="0"/>
              <a:t>.</a:t>
            </a:r>
            <a:endParaRPr lang="en-IN" sz="2500" dirty="0"/>
          </a:p>
        </p:txBody>
      </p:sp>
      <p:pic>
        <p:nvPicPr>
          <p:cNvPr id="3" name="Content Placeholder 2" descr="Text&#10;&#10;Description automatically generated">
            <a:extLst>
              <a:ext uri="{FF2B5EF4-FFF2-40B4-BE49-F238E27FC236}">
                <a16:creationId xmlns:a16="http://schemas.microsoft.com/office/drawing/2014/main" id="{C11DA88B-0575-316E-E6CD-380A3605FFF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714500" y="1259633"/>
            <a:ext cx="2799721" cy="4798267"/>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concat</a:t>
            </a:r>
            <a:r>
              <a:rPr lang="en-US" sz="1400" dirty="0"/>
              <a:t>(</a:t>
            </a:r>
            <a:r>
              <a:rPr lang="en-US" sz="1400" dirty="0" err="1"/>
              <a:t>first_name</a:t>
            </a:r>
            <a:r>
              <a:rPr lang="en-US" sz="1400" dirty="0"/>
              <a:t>," ",</a:t>
            </a:r>
            <a:r>
              <a:rPr lang="en-US" sz="1400" dirty="0" err="1"/>
              <a:t>last_name</a:t>
            </a:r>
            <a:r>
              <a:rPr lang="en-US" sz="1400" dirty="0"/>
              <a:t>) </a:t>
            </a:r>
            <a:r>
              <a:rPr lang="en-US" sz="1400" dirty="0" err="1"/>
              <a:t>Full_Name</a:t>
            </a:r>
            <a:r>
              <a:rPr lang="en-US" sz="1400" dirty="0"/>
              <a:t> from film f join </a:t>
            </a:r>
            <a:r>
              <a:rPr lang="en-US" sz="1400" dirty="0" err="1"/>
              <a:t>film_actor</a:t>
            </a:r>
            <a:r>
              <a:rPr lang="en-US" sz="1400" dirty="0"/>
              <a:t> fa on </a:t>
            </a:r>
            <a:r>
              <a:rPr lang="en-US" sz="1400" dirty="0" err="1"/>
              <a:t>f.film_id</a:t>
            </a:r>
            <a:r>
              <a:rPr lang="en-US" sz="1400" dirty="0"/>
              <a:t>=</a:t>
            </a:r>
            <a:r>
              <a:rPr lang="en-US" sz="1400" dirty="0" err="1"/>
              <a:t>fa.film_id</a:t>
            </a:r>
            <a:r>
              <a:rPr lang="en-US" sz="1400" dirty="0"/>
              <a:t> join actor a on </a:t>
            </a:r>
            <a:r>
              <a:rPr lang="en-US" sz="1400" dirty="0" err="1"/>
              <a:t>a.actor_id</a:t>
            </a:r>
            <a:r>
              <a:rPr lang="en-US" sz="1400" dirty="0"/>
              <a:t>=</a:t>
            </a:r>
            <a:r>
              <a:rPr lang="en-US" sz="1400" dirty="0" err="1"/>
              <a:t>fa.actor_idwhere</a:t>
            </a:r>
            <a:r>
              <a:rPr lang="en-US" sz="1400" dirty="0"/>
              <a:t> title like 'Agent Truman';</a:t>
            </a:r>
          </a:p>
          <a:p>
            <a:pPr marL="0" indent="0">
              <a:buNone/>
            </a:pPr>
            <a:endParaRPr lang="en-US" dirty="0"/>
          </a:p>
          <a:p>
            <a:r>
              <a:rPr lang="en-US" b="1" dirty="0"/>
              <a:t>Conclusion :</a:t>
            </a:r>
          </a:p>
          <a:p>
            <a:pPr marL="0" indent="0">
              <a:buNone/>
            </a:pPr>
            <a:r>
              <a:rPr lang="en-US" sz="1600" dirty="0"/>
              <a:t>There are 7 actors in the film Agent </a:t>
            </a:r>
            <a:r>
              <a:rPr lang="en-US" sz="1600" dirty="0" err="1"/>
              <a:t>Trueman</a:t>
            </a:r>
            <a:endParaRPr lang="en-US" sz="1600" dirty="0"/>
          </a:p>
          <a:p>
            <a:endParaRPr lang="en-US" b="1" dirty="0"/>
          </a:p>
          <a:p>
            <a:pPr marL="0" indent="0">
              <a:buNone/>
            </a:pPr>
            <a:endParaRPr lang="en-IN" dirty="0"/>
          </a:p>
        </p:txBody>
      </p:sp>
    </p:spTree>
    <p:extLst>
      <p:ext uri="{BB962C8B-B14F-4D97-AF65-F5344CB8AC3E}">
        <p14:creationId xmlns:p14="http://schemas.microsoft.com/office/powerpoint/2010/main" val="3988355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9</a:t>
            </a:r>
            <a:br>
              <a:rPr lang="en-US" sz="2500" dirty="0"/>
            </a:br>
            <a:r>
              <a:rPr lang="en-US" sz="1300" dirty="0"/>
              <a:t>Identify all the movies categorized as family films</a:t>
            </a:r>
            <a:endParaRPr lang="en-IN" sz="1300" dirty="0"/>
          </a:p>
        </p:txBody>
      </p:sp>
      <p:pic>
        <p:nvPicPr>
          <p:cNvPr id="3" name="Content Placeholder 2" descr="Text&#10;&#10;Description automatically generated">
            <a:extLst>
              <a:ext uri="{FF2B5EF4-FFF2-40B4-BE49-F238E27FC236}">
                <a16:creationId xmlns:a16="http://schemas.microsoft.com/office/drawing/2014/main" id="{A29AFAE7-4ACD-4FB3-81B4-8916CD55C6C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69515" y="1284937"/>
            <a:ext cx="2207110" cy="4799012"/>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f.title</a:t>
            </a:r>
            <a:r>
              <a:rPr lang="en-US" sz="1400" dirty="0"/>
              <a:t> from film f INNER join </a:t>
            </a:r>
            <a:r>
              <a:rPr lang="en-US" sz="1400" dirty="0" err="1"/>
              <a:t>film_category</a:t>
            </a:r>
            <a:r>
              <a:rPr lang="en-US" sz="1400" dirty="0"/>
              <a:t> fc on </a:t>
            </a:r>
            <a:r>
              <a:rPr lang="en-US" sz="1400" dirty="0" err="1"/>
              <a:t>f.film_id</a:t>
            </a:r>
            <a:r>
              <a:rPr lang="en-US" sz="1400" dirty="0"/>
              <a:t> = </a:t>
            </a:r>
            <a:r>
              <a:rPr lang="en-US" sz="1400" dirty="0" err="1"/>
              <a:t>fc.film_id</a:t>
            </a:r>
            <a:r>
              <a:rPr lang="en-US" sz="1400" dirty="0"/>
              <a:t> INNER join category c on </a:t>
            </a:r>
            <a:r>
              <a:rPr lang="en-US" sz="1400" dirty="0" err="1"/>
              <a:t>fc.category_id</a:t>
            </a:r>
            <a:r>
              <a:rPr lang="en-US" sz="1400" dirty="0"/>
              <a:t> = </a:t>
            </a:r>
            <a:r>
              <a:rPr lang="en-US" sz="1400" dirty="0" err="1"/>
              <a:t>c.category_id</a:t>
            </a:r>
            <a:r>
              <a:rPr lang="en-US" sz="1400" dirty="0"/>
              <a:t> where c.name = 'Family';</a:t>
            </a:r>
          </a:p>
          <a:p>
            <a:pPr marL="0" indent="0">
              <a:buNone/>
            </a:pPr>
            <a:endParaRPr lang="en-US" dirty="0"/>
          </a:p>
          <a:p>
            <a:r>
              <a:rPr lang="en-US" b="1" dirty="0"/>
              <a:t>Conclusion :</a:t>
            </a:r>
          </a:p>
          <a:p>
            <a:pPr marL="0" indent="0">
              <a:buNone/>
            </a:pPr>
            <a:r>
              <a:rPr lang="en-US" sz="1600" dirty="0"/>
              <a:t>There are 69 films in family category</a:t>
            </a:r>
          </a:p>
          <a:p>
            <a:endParaRPr lang="en-US" b="1" dirty="0"/>
          </a:p>
          <a:p>
            <a:pPr marL="0" indent="0">
              <a:buNone/>
            </a:pPr>
            <a:endParaRPr lang="en-IN" dirty="0"/>
          </a:p>
        </p:txBody>
      </p:sp>
      <p:pic>
        <p:nvPicPr>
          <p:cNvPr id="5" name="Picture 4" descr="Text&#10;&#10;Description automatically generated">
            <a:extLst>
              <a:ext uri="{FF2B5EF4-FFF2-40B4-BE49-F238E27FC236}">
                <a16:creationId xmlns:a16="http://schemas.microsoft.com/office/drawing/2014/main" id="{1169E523-889B-A82B-F040-C48F3661F5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0950" y="1285682"/>
            <a:ext cx="2090152" cy="4798267"/>
          </a:xfrm>
          <a:prstGeom prst="rect">
            <a:avLst/>
          </a:prstGeom>
        </p:spPr>
      </p:pic>
    </p:spTree>
    <p:extLst>
      <p:ext uri="{BB962C8B-B14F-4D97-AF65-F5344CB8AC3E}">
        <p14:creationId xmlns:p14="http://schemas.microsoft.com/office/powerpoint/2010/main" val="255197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727788" y="304802"/>
            <a:ext cx="10963469" cy="790573"/>
          </a:xfrm>
        </p:spPr>
        <p:txBody>
          <a:bodyPr>
            <a:normAutofit fontScale="90000"/>
          </a:bodyPr>
          <a:lstStyle/>
          <a:p>
            <a:pPr algn="ctr"/>
            <a:r>
              <a:rPr lang="en-US" sz="3300" dirty="0"/>
              <a:t>Task 10</a:t>
            </a:r>
            <a:br>
              <a:rPr lang="en-US" sz="2500" dirty="0"/>
            </a:br>
            <a:r>
              <a:rPr lang="en-US" sz="1300" dirty="0"/>
              <a:t>Display the maximum, minimum, and average rental rates of movies based on their ratings. The output must be sorted in descending order of the average rental rates.</a:t>
            </a:r>
            <a:br>
              <a:rPr lang="en-US" sz="1300" dirty="0"/>
            </a:br>
            <a:r>
              <a:rPr lang="en-US" sz="1300" dirty="0"/>
              <a:t>Display the movies in descending order of their rental frequencies, so the management can maintain more copies of those movies.</a:t>
            </a:r>
            <a:endParaRPr lang="en-IN" sz="1300" dirty="0"/>
          </a:p>
        </p:txBody>
      </p:sp>
      <p:pic>
        <p:nvPicPr>
          <p:cNvPr id="3" name="Content Placeholder 2" descr="A picture containing graphical user interface&#10;&#10;Description automatically generated">
            <a:extLst>
              <a:ext uri="{FF2B5EF4-FFF2-40B4-BE49-F238E27FC236}">
                <a16:creationId xmlns:a16="http://schemas.microsoft.com/office/drawing/2014/main" id="{220B8460-E6D9-4F14-0EB2-A21C4BBFF0E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00051" y="2845545"/>
            <a:ext cx="3200398" cy="1626442"/>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normAutofit/>
          </a:bodyPr>
          <a:lstStyle/>
          <a:p>
            <a:r>
              <a:rPr lang="en-US" b="1" dirty="0"/>
              <a:t>Query :</a:t>
            </a:r>
          </a:p>
          <a:p>
            <a:pPr marL="0" indent="0">
              <a:buNone/>
            </a:pPr>
            <a:r>
              <a:rPr lang="en-US" sz="1400" dirty="0"/>
              <a:t>select rating, max(</a:t>
            </a:r>
            <a:r>
              <a:rPr lang="en-US" sz="1400" dirty="0" err="1"/>
              <a:t>rental_rate</a:t>
            </a:r>
            <a:r>
              <a:rPr lang="en-US" sz="1400" dirty="0"/>
              <a:t>) </a:t>
            </a:r>
            <a:r>
              <a:rPr lang="en-US" sz="1400" dirty="0" err="1"/>
              <a:t>Max_rental_rate,min</a:t>
            </a:r>
            <a:r>
              <a:rPr lang="en-US" sz="1400" dirty="0"/>
              <a:t>(</a:t>
            </a:r>
            <a:r>
              <a:rPr lang="en-US" sz="1400" dirty="0" err="1"/>
              <a:t>rental_rate</a:t>
            </a:r>
            <a:r>
              <a:rPr lang="en-US" sz="1400" dirty="0"/>
              <a:t>) </a:t>
            </a:r>
            <a:r>
              <a:rPr lang="en-US" sz="1400" dirty="0" err="1"/>
              <a:t>Min_rental_rate,avg</a:t>
            </a:r>
            <a:r>
              <a:rPr lang="en-US" sz="1400" dirty="0"/>
              <a:t>(</a:t>
            </a:r>
            <a:r>
              <a:rPr lang="en-US" sz="1400" dirty="0" err="1"/>
              <a:t>rental_rate</a:t>
            </a:r>
            <a:r>
              <a:rPr lang="en-US" sz="1400" dirty="0"/>
              <a:t>) </a:t>
            </a:r>
            <a:r>
              <a:rPr lang="en-US" sz="1400" dirty="0" err="1"/>
              <a:t>Avg_rental_rate</a:t>
            </a:r>
            <a:r>
              <a:rPr lang="en-US" sz="1400" dirty="0"/>
              <a:t> from film group by rating order by </a:t>
            </a:r>
            <a:r>
              <a:rPr lang="en-US" sz="1400" dirty="0" err="1"/>
              <a:t>Avg_rental_rate</a:t>
            </a:r>
            <a:r>
              <a:rPr lang="en-US" sz="1400" dirty="0"/>
              <a:t> desc;</a:t>
            </a:r>
          </a:p>
          <a:p>
            <a:pPr marL="0" indent="0">
              <a:buNone/>
            </a:pPr>
            <a:r>
              <a:rPr lang="en-US" sz="1400" dirty="0"/>
              <a:t>select </a:t>
            </a:r>
            <a:r>
              <a:rPr lang="en-US" sz="1400" dirty="0" err="1"/>
              <a:t>title,count</a:t>
            </a:r>
            <a:r>
              <a:rPr lang="en-US" sz="1400" dirty="0"/>
              <a:t>(</a:t>
            </a:r>
            <a:r>
              <a:rPr lang="en-US" sz="1400" dirty="0" err="1"/>
              <a:t>rental_id</a:t>
            </a:r>
            <a:r>
              <a:rPr lang="en-US" sz="1400" dirty="0"/>
              <a:t>) </a:t>
            </a:r>
            <a:r>
              <a:rPr lang="en-US" sz="1400" dirty="0" err="1"/>
              <a:t>Rental_Frequency</a:t>
            </a:r>
            <a:r>
              <a:rPr lang="en-US" sz="1400" dirty="0"/>
              <a:t> from film f INNER join inventory </a:t>
            </a:r>
            <a:r>
              <a:rPr lang="en-US" sz="1400" dirty="0" err="1"/>
              <a:t>i</a:t>
            </a:r>
            <a:r>
              <a:rPr lang="en-US" sz="1400" dirty="0"/>
              <a:t> on </a:t>
            </a:r>
            <a:r>
              <a:rPr lang="en-US" sz="1400" dirty="0" err="1"/>
              <a:t>f.film_id</a:t>
            </a:r>
            <a:r>
              <a:rPr lang="en-US" sz="1400" dirty="0"/>
              <a:t> = </a:t>
            </a:r>
            <a:r>
              <a:rPr lang="en-US" sz="1400" dirty="0" err="1"/>
              <a:t>i.film_id</a:t>
            </a:r>
            <a:r>
              <a:rPr lang="en-US" sz="1400" dirty="0"/>
              <a:t> INNER join rental r on </a:t>
            </a:r>
            <a:r>
              <a:rPr lang="en-US" sz="1400" dirty="0" err="1"/>
              <a:t>r.inventory_id</a:t>
            </a:r>
            <a:r>
              <a:rPr lang="en-US" sz="1400" dirty="0"/>
              <a:t>=</a:t>
            </a:r>
            <a:r>
              <a:rPr lang="en-US" sz="1400" dirty="0" err="1"/>
              <a:t>i.inventory_id</a:t>
            </a:r>
            <a:r>
              <a:rPr lang="en-US" sz="1400" dirty="0"/>
              <a:t> group by title order by  </a:t>
            </a:r>
            <a:r>
              <a:rPr lang="en-US" sz="1400" dirty="0" err="1"/>
              <a:t>Rental_Frequency</a:t>
            </a:r>
            <a:r>
              <a:rPr lang="en-US" sz="1400" dirty="0"/>
              <a:t> desc;</a:t>
            </a:r>
            <a:endParaRPr lang="en-US" dirty="0"/>
          </a:p>
          <a:p>
            <a:r>
              <a:rPr lang="en-US" b="1" dirty="0"/>
              <a:t>Conclusion :</a:t>
            </a:r>
          </a:p>
          <a:p>
            <a:pPr marL="0" indent="0">
              <a:buNone/>
            </a:pPr>
            <a:r>
              <a:rPr lang="en-US" sz="1600" dirty="0"/>
              <a:t>Rental rate is highest for PG rating movie.</a:t>
            </a:r>
          </a:p>
          <a:p>
            <a:pPr marL="0" indent="0">
              <a:buNone/>
            </a:pPr>
            <a:r>
              <a:rPr lang="en-US" sz="1600" dirty="0"/>
              <a:t>Bucket Brotherhood is the highest sold movie</a:t>
            </a:r>
          </a:p>
          <a:p>
            <a:endParaRPr lang="en-US" b="1" dirty="0"/>
          </a:p>
          <a:p>
            <a:pPr marL="0" indent="0">
              <a:buNone/>
            </a:pPr>
            <a:endParaRPr lang="en-IN" dirty="0"/>
          </a:p>
        </p:txBody>
      </p:sp>
      <p:pic>
        <p:nvPicPr>
          <p:cNvPr id="5" name="Picture 4" descr="Text&#10;&#10;Description automatically generated with medium confidence">
            <a:extLst>
              <a:ext uri="{FF2B5EF4-FFF2-40B4-BE49-F238E27FC236}">
                <a16:creationId xmlns:a16="http://schemas.microsoft.com/office/drawing/2014/main" id="{61B177E0-5514-833E-FDFF-9355AA7536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0449" y="1259633"/>
            <a:ext cx="2495549" cy="4798268"/>
          </a:xfrm>
          <a:prstGeom prst="rect">
            <a:avLst/>
          </a:prstGeom>
        </p:spPr>
      </p:pic>
    </p:spTree>
    <p:extLst>
      <p:ext uri="{BB962C8B-B14F-4D97-AF65-F5344CB8AC3E}">
        <p14:creationId xmlns:p14="http://schemas.microsoft.com/office/powerpoint/2010/main" val="1220783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765110" y="304802"/>
            <a:ext cx="10618237" cy="790573"/>
          </a:xfrm>
        </p:spPr>
        <p:txBody>
          <a:bodyPr>
            <a:normAutofit fontScale="90000"/>
          </a:bodyPr>
          <a:lstStyle/>
          <a:p>
            <a:pPr algn="ctr"/>
            <a:r>
              <a:rPr lang="en-US" sz="3300" dirty="0"/>
              <a:t>Task 11</a:t>
            </a:r>
            <a:br>
              <a:rPr lang="en-US" sz="2500" dirty="0"/>
            </a:br>
            <a:r>
              <a:rPr lang="en-US" sz="1300" dirty="0"/>
              <a:t>In how many film categories, the difference between the average film replacement cost (disc - DVD/Blue Ray) and the average film rental rate is greater than $15?</a:t>
            </a:r>
            <a:br>
              <a:rPr lang="en-US" sz="1300" dirty="0"/>
            </a:br>
            <a:r>
              <a:rPr lang="en-US" sz="1300" dirty="0"/>
              <a:t>Display the list of all film categories identified above, along with the corresponding average film replacement cost and average film rental rate</a:t>
            </a:r>
            <a:endParaRPr lang="en-IN" sz="1300" dirty="0"/>
          </a:p>
        </p:txBody>
      </p:sp>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c.name,avg</a:t>
            </a:r>
            <a:r>
              <a:rPr lang="en-US" sz="1400" dirty="0"/>
              <a:t>(</a:t>
            </a:r>
            <a:r>
              <a:rPr lang="en-US" sz="1400" dirty="0" err="1"/>
              <a:t>rental_rate</a:t>
            </a:r>
            <a:r>
              <a:rPr lang="en-US" sz="1400" dirty="0"/>
              <a:t>) </a:t>
            </a:r>
            <a:r>
              <a:rPr lang="en-US" sz="1400" dirty="0" err="1"/>
              <a:t>Avg_rental</a:t>
            </a:r>
            <a:r>
              <a:rPr lang="en-US" sz="1400" dirty="0"/>
              <a:t>, avg(</a:t>
            </a:r>
            <a:r>
              <a:rPr lang="en-US" sz="1400" dirty="0" err="1"/>
              <a:t>replacement_cost</a:t>
            </a:r>
            <a:r>
              <a:rPr lang="en-US" sz="1400" dirty="0"/>
              <a:t>) </a:t>
            </a:r>
            <a:r>
              <a:rPr lang="en-US" sz="1400" dirty="0" err="1"/>
              <a:t>Avg_replacment</a:t>
            </a:r>
            <a:r>
              <a:rPr lang="en-US" sz="1400" dirty="0"/>
              <a:t> from film f  inner join </a:t>
            </a:r>
            <a:r>
              <a:rPr lang="en-US" sz="1400" dirty="0" err="1"/>
              <a:t>film_category</a:t>
            </a:r>
            <a:r>
              <a:rPr lang="en-US" sz="1400" dirty="0"/>
              <a:t> fc on </a:t>
            </a:r>
            <a:r>
              <a:rPr lang="en-US" sz="1400" dirty="0" err="1"/>
              <a:t>f.film_id</a:t>
            </a:r>
            <a:r>
              <a:rPr lang="en-US" sz="1400" dirty="0"/>
              <a:t>=</a:t>
            </a:r>
            <a:r>
              <a:rPr lang="en-US" sz="1400" dirty="0" err="1"/>
              <a:t>fc.film_id</a:t>
            </a:r>
            <a:r>
              <a:rPr lang="en-US" sz="1400" dirty="0"/>
              <a:t> inner join category c on </a:t>
            </a:r>
            <a:r>
              <a:rPr lang="en-US" sz="1400" dirty="0" err="1"/>
              <a:t>fc.category_id</a:t>
            </a:r>
            <a:r>
              <a:rPr lang="en-US" sz="1400" dirty="0"/>
              <a:t>=</a:t>
            </a:r>
            <a:r>
              <a:rPr lang="en-US" sz="1400" dirty="0" err="1"/>
              <a:t>c.category_id</a:t>
            </a:r>
            <a:r>
              <a:rPr lang="en-US" sz="1400" dirty="0"/>
              <a:t>  group by c.name having (</a:t>
            </a:r>
            <a:r>
              <a:rPr lang="en-US" sz="1400" dirty="0" err="1"/>
              <a:t>Avg_replacment-Avg_rental</a:t>
            </a:r>
            <a:r>
              <a:rPr lang="en-US" sz="1400" dirty="0"/>
              <a:t>)&gt; 15 ;</a:t>
            </a:r>
          </a:p>
          <a:p>
            <a:pPr marL="0" indent="0">
              <a:buNone/>
            </a:pPr>
            <a:endParaRPr lang="en-US" dirty="0"/>
          </a:p>
          <a:p>
            <a:r>
              <a:rPr lang="en-US" b="1" dirty="0"/>
              <a:t>Conclusion :</a:t>
            </a:r>
          </a:p>
          <a:p>
            <a:pPr marL="0" indent="0">
              <a:buNone/>
            </a:pPr>
            <a:r>
              <a:rPr lang="en-US" sz="1600" dirty="0"/>
              <a:t>SCI_FI has the highest replacement rate</a:t>
            </a:r>
          </a:p>
          <a:p>
            <a:endParaRPr lang="en-US" b="1" dirty="0"/>
          </a:p>
          <a:p>
            <a:pPr marL="0" indent="0">
              <a:buNone/>
            </a:pPr>
            <a:endParaRPr lang="en-IN" dirty="0"/>
          </a:p>
        </p:txBody>
      </p:sp>
      <p:pic>
        <p:nvPicPr>
          <p:cNvPr id="7" name="Content Placeholder 6" descr="A picture containing text&#10;&#10;Description automatically generated">
            <a:extLst>
              <a:ext uri="{FF2B5EF4-FFF2-40B4-BE49-F238E27FC236}">
                <a16:creationId xmlns:a16="http://schemas.microsoft.com/office/drawing/2014/main" id="{2839B126-D5EE-5527-C4A7-6C2A58A67CB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10639" y="1259633"/>
            <a:ext cx="4970463" cy="4798266"/>
          </a:xfrm>
        </p:spPr>
      </p:pic>
    </p:spTree>
    <p:extLst>
      <p:ext uri="{BB962C8B-B14F-4D97-AF65-F5344CB8AC3E}">
        <p14:creationId xmlns:p14="http://schemas.microsoft.com/office/powerpoint/2010/main" val="2413057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12</a:t>
            </a:r>
            <a:br>
              <a:rPr lang="en-US" sz="2500" dirty="0"/>
            </a:br>
            <a:r>
              <a:rPr lang="en-US" sz="1300" dirty="0"/>
              <a:t>Display the film categories in which the number of movies is greater than 70.</a:t>
            </a:r>
            <a:endParaRPr lang="en-IN" sz="1300" dirty="0"/>
          </a:p>
        </p:txBody>
      </p:sp>
      <p:pic>
        <p:nvPicPr>
          <p:cNvPr id="3" name="Content Placeholder 2" descr="A picture containing diagram&#10;&#10;Description automatically generated">
            <a:extLst>
              <a:ext uri="{FF2B5EF4-FFF2-40B4-BE49-F238E27FC236}">
                <a16:creationId xmlns:a16="http://schemas.microsoft.com/office/drawing/2014/main" id="{B8E9352C-26AB-B648-F2F0-3CE8622C38F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23950" y="2590800"/>
            <a:ext cx="4757152" cy="2409825"/>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c.name,count</a:t>
            </a:r>
            <a:r>
              <a:rPr lang="en-US" sz="1400" dirty="0"/>
              <a:t>(title) </a:t>
            </a:r>
            <a:r>
              <a:rPr lang="en-US" sz="1400" dirty="0" err="1"/>
              <a:t>Number_of_Movies</a:t>
            </a:r>
            <a:r>
              <a:rPr lang="en-US" sz="1400" dirty="0"/>
              <a:t> from film f inner join </a:t>
            </a:r>
            <a:r>
              <a:rPr lang="en-US" sz="1400" dirty="0" err="1"/>
              <a:t>film_category</a:t>
            </a:r>
            <a:r>
              <a:rPr lang="en-US" sz="1400" dirty="0"/>
              <a:t> fc on </a:t>
            </a:r>
            <a:r>
              <a:rPr lang="en-US" sz="1400" dirty="0" err="1"/>
              <a:t>f.film_id</a:t>
            </a:r>
            <a:r>
              <a:rPr lang="en-US" sz="1400" dirty="0"/>
              <a:t>=</a:t>
            </a:r>
            <a:r>
              <a:rPr lang="en-US" sz="1400" dirty="0" err="1"/>
              <a:t>fc.film_id</a:t>
            </a:r>
            <a:r>
              <a:rPr lang="en-US" sz="1400" dirty="0"/>
              <a:t> inner join category c on </a:t>
            </a:r>
            <a:r>
              <a:rPr lang="en-US" sz="1400" dirty="0" err="1"/>
              <a:t>fc.category_id</a:t>
            </a:r>
            <a:r>
              <a:rPr lang="en-US" sz="1400" dirty="0"/>
              <a:t>=</a:t>
            </a:r>
            <a:r>
              <a:rPr lang="en-US" sz="1400" dirty="0" err="1"/>
              <a:t>c.category_id</a:t>
            </a:r>
            <a:r>
              <a:rPr lang="en-US" sz="1400" dirty="0"/>
              <a:t>  group by c.name having </a:t>
            </a:r>
            <a:r>
              <a:rPr lang="en-US" sz="1400" dirty="0" err="1"/>
              <a:t>Number_of_Movies</a:t>
            </a:r>
            <a:r>
              <a:rPr lang="en-US" sz="1400" dirty="0"/>
              <a:t>&gt; 70 ;</a:t>
            </a:r>
          </a:p>
          <a:p>
            <a:pPr marL="0" indent="0">
              <a:buNone/>
            </a:pPr>
            <a:endParaRPr lang="en-US" dirty="0"/>
          </a:p>
          <a:p>
            <a:r>
              <a:rPr lang="en-US" b="1" dirty="0"/>
              <a:t>Conclusion :</a:t>
            </a:r>
          </a:p>
          <a:p>
            <a:pPr marL="0" indent="0">
              <a:buNone/>
            </a:pPr>
            <a:r>
              <a:rPr lang="en-US" sz="1600" dirty="0"/>
              <a:t>There are only 2 rating has the highest movie</a:t>
            </a:r>
          </a:p>
          <a:p>
            <a:endParaRPr lang="en-US" b="1" dirty="0"/>
          </a:p>
          <a:p>
            <a:pPr marL="0" indent="0">
              <a:buNone/>
            </a:pPr>
            <a:endParaRPr lang="en-IN" dirty="0"/>
          </a:p>
        </p:txBody>
      </p:sp>
    </p:spTree>
    <p:extLst>
      <p:ext uri="{BB962C8B-B14F-4D97-AF65-F5344CB8AC3E}">
        <p14:creationId xmlns:p14="http://schemas.microsoft.com/office/powerpoint/2010/main" val="2399912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D11B0C-C58B-15D9-D8F4-0D2F7C3C1C9F}"/>
              </a:ext>
            </a:extLst>
          </p:cNvPr>
          <p:cNvSpPr>
            <a:spLocks noGrp="1"/>
          </p:cNvSpPr>
          <p:nvPr>
            <p:ph type="title"/>
          </p:nvPr>
        </p:nvSpPr>
        <p:spPr>
          <a:xfrm>
            <a:off x="952500" y="885039"/>
            <a:ext cx="5262778" cy="1570485"/>
          </a:xfrm>
        </p:spPr>
        <p:txBody>
          <a:bodyPr anchor="b">
            <a:normAutofit/>
          </a:bodyPr>
          <a:lstStyle/>
          <a:p>
            <a:r>
              <a:rPr lang="en-US" dirty="0"/>
              <a:t>Summary</a:t>
            </a:r>
            <a:endParaRPr lang="en-IN"/>
          </a:p>
        </p:txBody>
      </p:sp>
      <p:sp>
        <p:nvSpPr>
          <p:cNvPr id="3" name="Content Placeholder 2">
            <a:extLst>
              <a:ext uri="{FF2B5EF4-FFF2-40B4-BE49-F238E27FC236}">
                <a16:creationId xmlns:a16="http://schemas.microsoft.com/office/drawing/2014/main" id="{60FB6860-9612-E571-246B-CB813E5DFC30}"/>
              </a:ext>
            </a:extLst>
          </p:cNvPr>
          <p:cNvSpPr>
            <a:spLocks noGrp="1"/>
          </p:cNvSpPr>
          <p:nvPr>
            <p:ph idx="1"/>
          </p:nvPr>
        </p:nvSpPr>
        <p:spPr>
          <a:xfrm>
            <a:off x="952500" y="2813959"/>
            <a:ext cx="5262778" cy="3159001"/>
          </a:xfrm>
        </p:spPr>
        <p:txBody>
          <a:bodyPr anchor="t">
            <a:normAutofit/>
          </a:bodyPr>
          <a:lstStyle/>
          <a:p>
            <a:r>
              <a:rPr lang="en-US" dirty="0"/>
              <a:t>This all query helps to find the details of the movies which helps to stock up the movies DVD's and blue ray disk in inventory to improve the business.</a:t>
            </a:r>
          </a:p>
          <a:p>
            <a:endParaRPr lang="en-IN" dirty="0"/>
          </a:p>
        </p:txBody>
      </p:sp>
      <p:pic>
        <p:nvPicPr>
          <p:cNvPr id="7" name="Graphic 6" descr="Video camera">
            <a:extLst>
              <a:ext uri="{FF2B5EF4-FFF2-40B4-BE49-F238E27FC236}">
                <a16:creationId xmlns:a16="http://schemas.microsoft.com/office/drawing/2014/main" id="{112D2E7B-FB6C-ABE9-DB2B-A72D79198F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87705" y="1175658"/>
            <a:ext cx="4392385" cy="4392385"/>
          </a:xfrm>
          <a:prstGeom prst="rect">
            <a:avLst/>
          </a:prstGeom>
        </p:spPr>
      </p:pic>
      <p:cxnSp>
        <p:nvCxnSpPr>
          <p:cNvPr id="12" name="Straight Connector 11">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4990" y="6283931"/>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8425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4" name="Rectangle 33">
            <a:extLst>
              <a:ext uri="{FF2B5EF4-FFF2-40B4-BE49-F238E27FC236}">
                <a16:creationId xmlns:a16="http://schemas.microsoft.com/office/drawing/2014/main" id="{FF4F1B1F-38C9-4BA3-8793-E2B6FC978C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irs in a cinema">
            <a:extLst>
              <a:ext uri="{FF2B5EF4-FFF2-40B4-BE49-F238E27FC236}">
                <a16:creationId xmlns:a16="http://schemas.microsoft.com/office/drawing/2014/main" id="{7E761443-FCA9-A0FF-21D0-513FFF962D95}"/>
              </a:ext>
            </a:extLst>
          </p:cNvPr>
          <p:cNvPicPr>
            <a:picLocks noChangeAspect="1"/>
          </p:cNvPicPr>
          <p:nvPr/>
        </p:nvPicPr>
        <p:blipFill rotWithShape="1">
          <a:blip r:embed="rId2"/>
          <a:srcRect b="9639"/>
          <a:stretch/>
        </p:blipFill>
        <p:spPr>
          <a:xfrm>
            <a:off x="20" y="10"/>
            <a:ext cx="12191979" cy="6857990"/>
          </a:xfrm>
          <a:prstGeom prst="rect">
            <a:avLst/>
          </a:prstGeom>
        </p:spPr>
      </p:pic>
      <p:sp useBgFill="1">
        <p:nvSpPr>
          <p:cNvPr id="36" name="Freeform: Shape 35">
            <a:extLst>
              <a:ext uri="{FF2B5EF4-FFF2-40B4-BE49-F238E27FC236}">
                <a16:creationId xmlns:a16="http://schemas.microsoft.com/office/drawing/2014/main" id="{40A82C2B-B640-4B39-A4B8-3189B458A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4990" y="859953"/>
            <a:ext cx="4379010" cy="5197947"/>
          </a:xfrm>
          <a:custGeom>
            <a:avLst/>
            <a:gdLst>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2480538 h 5246128"/>
              <a:gd name="connsiteX4" fmla="*/ 4419600 w 4419600"/>
              <a:gd name="connsiteY4" fmla="*/ 4975131 h 5246128"/>
              <a:gd name="connsiteX5" fmla="*/ 4419600 w 4419600"/>
              <a:gd name="connsiteY5" fmla="*/ 5246128 h 5246128"/>
              <a:gd name="connsiteX6" fmla="*/ 0 w 4419600"/>
              <a:gd name="connsiteY6" fmla="*/ 5246128 h 5246128"/>
              <a:gd name="connsiteX7" fmla="*/ 0 w 4419600"/>
              <a:gd name="connsiteY7" fmla="*/ 4975131 h 5246128"/>
              <a:gd name="connsiteX8" fmla="*/ 0 w 4419600"/>
              <a:gd name="connsiteY8" fmla="*/ 2480538 h 5246128"/>
              <a:gd name="connsiteX9" fmla="*/ 0 w 4419600"/>
              <a:gd name="connsiteY9" fmla="*/ 2209541 h 5246128"/>
              <a:gd name="connsiteX10" fmla="*/ 2209538 w 4419600"/>
              <a:gd name="connsiteY10"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4975131 h 5246128"/>
              <a:gd name="connsiteX4" fmla="*/ 4419600 w 4419600"/>
              <a:gd name="connsiteY4" fmla="*/ 5246128 h 5246128"/>
              <a:gd name="connsiteX5" fmla="*/ 0 w 4419600"/>
              <a:gd name="connsiteY5" fmla="*/ 5246128 h 5246128"/>
              <a:gd name="connsiteX6" fmla="*/ 0 w 4419600"/>
              <a:gd name="connsiteY6" fmla="*/ 4975131 h 5246128"/>
              <a:gd name="connsiteX7" fmla="*/ 0 w 4419600"/>
              <a:gd name="connsiteY7" fmla="*/ 2480538 h 5246128"/>
              <a:gd name="connsiteX8" fmla="*/ 0 w 4419600"/>
              <a:gd name="connsiteY8" fmla="*/ 2209541 h 5246128"/>
              <a:gd name="connsiteX9" fmla="*/ 2209538 w 4419600"/>
              <a:gd name="connsiteY9"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5246128 h 5246128"/>
              <a:gd name="connsiteX4" fmla="*/ 0 w 4419600"/>
              <a:gd name="connsiteY4" fmla="*/ 5246128 h 5246128"/>
              <a:gd name="connsiteX5" fmla="*/ 0 w 4419600"/>
              <a:gd name="connsiteY5" fmla="*/ 4975131 h 5246128"/>
              <a:gd name="connsiteX6" fmla="*/ 0 w 4419600"/>
              <a:gd name="connsiteY6" fmla="*/ 2480538 h 5246128"/>
              <a:gd name="connsiteX7" fmla="*/ 0 w 4419600"/>
              <a:gd name="connsiteY7" fmla="*/ 2209541 h 5246128"/>
              <a:gd name="connsiteX8" fmla="*/ 2209538 w 4419600"/>
              <a:gd name="connsiteY8" fmla="*/ 0 h 5246128"/>
              <a:gd name="connsiteX0" fmla="*/ 2209538 w 4419600"/>
              <a:gd name="connsiteY0" fmla="*/ 0 h 5246128"/>
              <a:gd name="connsiteX1" fmla="*/ 2210062 w 4419600"/>
              <a:gd name="connsiteY1" fmla="*/ 0 h 5246128"/>
              <a:gd name="connsiteX2" fmla="*/ 4419600 w 4419600"/>
              <a:gd name="connsiteY2" fmla="*/ 2209541 h 5246128"/>
              <a:gd name="connsiteX3" fmla="*/ 4419600 w 4419600"/>
              <a:gd name="connsiteY3" fmla="*/ 5246128 h 5246128"/>
              <a:gd name="connsiteX4" fmla="*/ 0 w 4419600"/>
              <a:gd name="connsiteY4" fmla="*/ 5246128 h 5246128"/>
              <a:gd name="connsiteX5" fmla="*/ 0 w 4419600"/>
              <a:gd name="connsiteY5" fmla="*/ 2480538 h 5246128"/>
              <a:gd name="connsiteX6" fmla="*/ 0 w 4419600"/>
              <a:gd name="connsiteY6" fmla="*/ 2209541 h 5246128"/>
              <a:gd name="connsiteX7" fmla="*/ 2209538 w 4419600"/>
              <a:gd name="connsiteY7" fmla="*/ 0 h 5246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9600" h="5246128">
                <a:moveTo>
                  <a:pt x="2209538" y="0"/>
                </a:moveTo>
                <a:lnTo>
                  <a:pt x="2210062" y="0"/>
                </a:lnTo>
                <a:cubicBezTo>
                  <a:pt x="3430375" y="0"/>
                  <a:pt x="4419600" y="989251"/>
                  <a:pt x="4419600" y="2209541"/>
                </a:cubicBezTo>
                <a:lnTo>
                  <a:pt x="4419600" y="5246128"/>
                </a:lnTo>
                <a:lnTo>
                  <a:pt x="0" y="5246128"/>
                </a:lnTo>
                <a:lnTo>
                  <a:pt x="0" y="2480538"/>
                </a:lnTo>
                <a:lnTo>
                  <a:pt x="0" y="2209541"/>
                </a:lnTo>
                <a:cubicBezTo>
                  <a:pt x="0" y="989251"/>
                  <a:pt x="989222" y="0"/>
                  <a:pt x="220953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C926EDC-2672-7BA9-FCEA-63E20358BC77}"/>
              </a:ext>
            </a:extLst>
          </p:cNvPr>
          <p:cNvSpPr>
            <a:spLocks noGrp="1"/>
          </p:cNvSpPr>
          <p:nvPr>
            <p:ph type="title"/>
          </p:nvPr>
        </p:nvSpPr>
        <p:spPr>
          <a:xfrm>
            <a:off x="1457964" y="1799771"/>
            <a:ext cx="3373063" cy="1848491"/>
          </a:xfrm>
        </p:spPr>
        <p:txBody>
          <a:bodyPr vert="horz" lIns="91440" tIns="45720" rIns="91440" bIns="45720" rtlCol="0" anchor="b">
            <a:normAutofit/>
          </a:bodyPr>
          <a:lstStyle/>
          <a:p>
            <a:pPr algn="ctr"/>
            <a:r>
              <a:rPr lang="en-US" sz="4800"/>
              <a:t>Thank You</a:t>
            </a:r>
          </a:p>
        </p:txBody>
      </p:sp>
      <p:cxnSp>
        <p:nvCxnSpPr>
          <p:cNvPr id="38" name="Straight Connector 37">
            <a:extLst>
              <a:ext uri="{FF2B5EF4-FFF2-40B4-BE49-F238E27FC236}">
                <a16:creationId xmlns:a16="http://schemas.microsoft.com/office/drawing/2014/main" id="{7091899A-6176-48DA-BF9E-4D278C5FBE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15286" y="4316294"/>
            <a:ext cx="1458419"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537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8CC79-72B7-6D15-4777-B845C154BD55}"/>
              </a:ext>
            </a:extLst>
          </p:cNvPr>
          <p:cNvSpPr>
            <a:spLocks noGrp="1"/>
          </p:cNvSpPr>
          <p:nvPr>
            <p:ph type="title"/>
          </p:nvPr>
        </p:nvSpPr>
        <p:spPr/>
        <p:txBody>
          <a:bodyPr/>
          <a:lstStyle/>
          <a:p>
            <a:pPr algn="ctr"/>
            <a:r>
              <a:rPr lang="en-US"/>
              <a:t>Introduction</a:t>
            </a:r>
            <a:endParaRPr lang="en-IN" dirty="0"/>
          </a:p>
        </p:txBody>
      </p:sp>
      <p:sp>
        <p:nvSpPr>
          <p:cNvPr id="3" name="Content Placeholder 2">
            <a:extLst>
              <a:ext uri="{FF2B5EF4-FFF2-40B4-BE49-F238E27FC236}">
                <a16:creationId xmlns:a16="http://schemas.microsoft.com/office/drawing/2014/main" id="{63292477-586E-596A-9D79-F195042D3FD7}"/>
              </a:ext>
            </a:extLst>
          </p:cNvPr>
          <p:cNvSpPr>
            <a:spLocks noGrp="1"/>
          </p:cNvSpPr>
          <p:nvPr>
            <p:ph idx="1"/>
          </p:nvPr>
        </p:nvSpPr>
        <p:spPr/>
        <p:txBody>
          <a:bodyPr/>
          <a:lstStyle/>
          <a:p>
            <a:r>
              <a:rPr lang="en-US" dirty="0"/>
              <a:t>MovieOnRent is a chain of movie rental stores operating in a certain country. It has a vast collection of movies in DVD and Blue Ray disc formats. The management of the company wants to analyze what kind of movies are most often rented, which genres they belong to, and which actors appeared in them. It will help the management stock up the inventory as per audience's preferences for improved business.</a:t>
            </a:r>
          </a:p>
          <a:p>
            <a:r>
              <a:rPr lang="en-US" dirty="0"/>
              <a:t>The objective of the project is to use MySQL to analyze the data of a movie rental store for further growth and improved business.</a:t>
            </a:r>
            <a:endParaRPr lang="en-IN" dirty="0"/>
          </a:p>
        </p:txBody>
      </p:sp>
    </p:spTree>
    <p:extLst>
      <p:ext uri="{BB962C8B-B14F-4D97-AF65-F5344CB8AC3E}">
        <p14:creationId xmlns:p14="http://schemas.microsoft.com/office/powerpoint/2010/main" val="1515104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ACE703B-177A-4A03-827E-692635A35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5C5A43-6035-16E9-DC12-D402D82F51F7}"/>
              </a:ext>
            </a:extLst>
          </p:cNvPr>
          <p:cNvSpPr>
            <a:spLocks noGrp="1"/>
          </p:cNvSpPr>
          <p:nvPr>
            <p:ph type="title"/>
          </p:nvPr>
        </p:nvSpPr>
        <p:spPr>
          <a:xfrm>
            <a:off x="952500" y="3958297"/>
            <a:ext cx="4085665" cy="2195027"/>
          </a:xfrm>
        </p:spPr>
        <p:txBody>
          <a:bodyPr vert="horz" lIns="91440" tIns="45720" rIns="91440" bIns="45720" rtlCol="0" anchor="ctr">
            <a:normAutofit/>
          </a:bodyPr>
          <a:lstStyle/>
          <a:p>
            <a:r>
              <a:rPr lang="en-US"/>
              <a:t>Content</a:t>
            </a:r>
          </a:p>
        </p:txBody>
      </p:sp>
      <p:pic>
        <p:nvPicPr>
          <p:cNvPr id="19" name="Picture 4" descr="Bowl of popcorn and remote control">
            <a:extLst>
              <a:ext uri="{FF2B5EF4-FFF2-40B4-BE49-F238E27FC236}">
                <a16:creationId xmlns:a16="http://schemas.microsoft.com/office/drawing/2014/main" id="{C17717B7-24DC-2321-8662-1985685CABC4}"/>
              </a:ext>
            </a:extLst>
          </p:cNvPr>
          <p:cNvPicPr>
            <a:picLocks noChangeAspect="1"/>
          </p:cNvPicPr>
          <p:nvPr/>
        </p:nvPicPr>
        <p:blipFill rotWithShape="1">
          <a:blip r:embed="rId2"/>
          <a:srcRect t="34778" b="23088"/>
          <a:stretch/>
        </p:blipFill>
        <p:spPr>
          <a:xfrm>
            <a:off x="20" y="10"/>
            <a:ext cx="12191979" cy="3428990"/>
          </a:xfrm>
          <a:prstGeom prst="rect">
            <a:avLst/>
          </a:prstGeom>
        </p:spPr>
      </p:pic>
      <p:cxnSp>
        <p:nvCxnSpPr>
          <p:cNvPr id="26" name="Straight Connector 25">
            <a:extLst>
              <a:ext uri="{FF2B5EF4-FFF2-40B4-BE49-F238E27FC236}">
                <a16:creationId xmlns:a16="http://schemas.microsoft.com/office/drawing/2014/main" id="{D8C0D56F-4A65-48B9-843D-F9D262C354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34000" y="4244223"/>
            <a:ext cx="0" cy="1623177"/>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0EA46A72-79BC-0117-6846-FB38F43A1BD5}"/>
              </a:ext>
            </a:extLst>
          </p:cNvPr>
          <p:cNvSpPr>
            <a:spLocks noGrp="1"/>
          </p:cNvSpPr>
          <p:nvPr>
            <p:ph idx="1"/>
          </p:nvPr>
        </p:nvSpPr>
        <p:spPr>
          <a:xfrm>
            <a:off x="5970505" y="3958297"/>
            <a:ext cx="4883021" cy="2195027"/>
          </a:xfrm>
        </p:spPr>
        <p:txBody>
          <a:bodyPr numCol="2" anchor="ctr">
            <a:normAutofit/>
          </a:bodyPr>
          <a:lstStyle/>
          <a:p>
            <a:pPr>
              <a:lnSpc>
                <a:spcPct val="110000"/>
              </a:lnSpc>
            </a:pPr>
            <a:r>
              <a:rPr lang="en-US" sz="1400" dirty="0"/>
              <a:t>Task 1		Pg1</a:t>
            </a:r>
          </a:p>
          <a:p>
            <a:pPr>
              <a:lnSpc>
                <a:spcPct val="110000"/>
              </a:lnSpc>
            </a:pPr>
            <a:r>
              <a:rPr lang="en-US" sz="1400" dirty="0"/>
              <a:t>Task 2		Pg2</a:t>
            </a:r>
          </a:p>
          <a:p>
            <a:pPr>
              <a:lnSpc>
                <a:spcPct val="110000"/>
              </a:lnSpc>
            </a:pPr>
            <a:r>
              <a:rPr lang="en-US" sz="1400" dirty="0"/>
              <a:t>Task 3		Pg3</a:t>
            </a:r>
          </a:p>
          <a:p>
            <a:pPr>
              <a:lnSpc>
                <a:spcPct val="110000"/>
              </a:lnSpc>
            </a:pPr>
            <a:r>
              <a:rPr lang="en-US" sz="1400" dirty="0"/>
              <a:t>Task 4		Pg4</a:t>
            </a:r>
          </a:p>
          <a:p>
            <a:pPr>
              <a:lnSpc>
                <a:spcPct val="110000"/>
              </a:lnSpc>
            </a:pPr>
            <a:r>
              <a:rPr lang="en-US" sz="1400" dirty="0"/>
              <a:t>Task 5		Pg5</a:t>
            </a:r>
          </a:p>
          <a:p>
            <a:pPr>
              <a:lnSpc>
                <a:spcPct val="110000"/>
              </a:lnSpc>
            </a:pPr>
            <a:r>
              <a:rPr lang="en-US" sz="1400" dirty="0"/>
              <a:t>Task 6		Pg6</a:t>
            </a:r>
          </a:p>
          <a:p>
            <a:pPr>
              <a:lnSpc>
                <a:spcPct val="110000"/>
              </a:lnSpc>
            </a:pPr>
            <a:r>
              <a:rPr lang="en-US" sz="1400" dirty="0"/>
              <a:t>Task 7		Pg7</a:t>
            </a:r>
          </a:p>
          <a:p>
            <a:pPr>
              <a:lnSpc>
                <a:spcPct val="110000"/>
              </a:lnSpc>
            </a:pPr>
            <a:r>
              <a:rPr lang="en-US" sz="1400" dirty="0"/>
              <a:t>Task 8		Pg8</a:t>
            </a:r>
          </a:p>
          <a:p>
            <a:pPr>
              <a:lnSpc>
                <a:spcPct val="110000"/>
              </a:lnSpc>
            </a:pPr>
            <a:r>
              <a:rPr lang="en-US" sz="1400" dirty="0"/>
              <a:t>Task 9		Pg9</a:t>
            </a:r>
          </a:p>
          <a:p>
            <a:pPr>
              <a:lnSpc>
                <a:spcPct val="110000"/>
              </a:lnSpc>
            </a:pPr>
            <a:r>
              <a:rPr lang="en-US" sz="1400" dirty="0"/>
              <a:t>Task 10		Pg10</a:t>
            </a:r>
          </a:p>
          <a:p>
            <a:pPr>
              <a:lnSpc>
                <a:spcPct val="110000"/>
              </a:lnSpc>
            </a:pPr>
            <a:r>
              <a:rPr lang="en-US" sz="1400" dirty="0"/>
              <a:t>Task 11		Pg11</a:t>
            </a:r>
          </a:p>
          <a:p>
            <a:pPr>
              <a:lnSpc>
                <a:spcPct val="110000"/>
              </a:lnSpc>
            </a:pPr>
            <a:r>
              <a:rPr lang="en-US" sz="1400" dirty="0"/>
              <a:t>Task 12		Pg12</a:t>
            </a:r>
          </a:p>
        </p:txBody>
      </p:sp>
    </p:spTree>
    <p:extLst>
      <p:ext uri="{BB962C8B-B14F-4D97-AF65-F5344CB8AC3E}">
        <p14:creationId xmlns:p14="http://schemas.microsoft.com/office/powerpoint/2010/main" val="4202849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a:t>Task 1</a:t>
            </a:r>
            <a:br>
              <a:rPr lang="en-US" sz="2500"/>
            </a:br>
            <a:r>
              <a:rPr lang="en-US" sz="1600"/>
              <a:t>Display </a:t>
            </a:r>
            <a:r>
              <a:rPr lang="en-US" sz="1300"/>
              <a:t>Full names of actors available in the database.</a:t>
            </a:r>
            <a:endParaRPr lang="en-IN" sz="1300" dirty="0"/>
          </a:p>
        </p:txBody>
      </p:sp>
      <p:pic>
        <p:nvPicPr>
          <p:cNvPr id="13" name="Content Placeholder 12" descr="A picture containing text&#10;&#10;Description automatically generated">
            <a:extLst>
              <a:ext uri="{FF2B5EF4-FFF2-40B4-BE49-F238E27FC236}">
                <a16:creationId xmlns:a16="http://schemas.microsoft.com/office/drawing/2014/main" id="{675098AD-2872-B4C4-13F0-2B682B96B03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9723" y="1344613"/>
            <a:ext cx="2003052" cy="4799012"/>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concat</a:t>
            </a:r>
            <a:r>
              <a:rPr lang="en-US" sz="1400" dirty="0"/>
              <a:t>(</a:t>
            </a:r>
            <a:r>
              <a:rPr lang="en-US" sz="1400" dirty="0" err="1"/>
              <a:t>first_name</a:t>
            </a:r>
            <a:r>
              <a:rPr lang="en-US" sz="1400" dirty="0"/>
              <a:t>," ",</a:t>
            </a:r>
            <a:r>
              <a:rPr lang="en-US" sz="1400" dirty="0" err="1"/>
              <a:t>last_name</a:t>
            </a:r>
            <a:r>
              <a:rPr lang="en-US" sz="1400" dirty="0"/>
              <a:t>) </a:t>
            </a:r>
            <a:r>
              <a:rPr lang="en-US" sz="1400" dirty="0" err="1"/>
              <a:t>Full_name</a:t>
            </a:r>
            <a:r>
              <a:rPr lang="en-US" sz="1400" dirty="0"/>
              <a:t> from actor;</a:t>
            </a:r>
          </a:p>
          <a:p>
            <a:pPr marL="0" indent="0">
              <a:buNone/>
            </a:pPr>
            <a:endParaRPr lang="en-US" dirty="0"/>
          </a:p>
          <a:p>
            <a:pPr marL="0" indent="0">
              <a:buNone/>
            </a:pPr>
            <a:endParaRPr lang="en-US" dirty="0"/>
          </a:p>
          <a:p>
            <a:r>
              <a:rPr lang="en-US" b="1" dirty="0"/>
              <a:t>Conclusion :</a:t>
            </a:r>
          </a:p>
          <a:p>
            <a:pPr marL="0" indent="0">
              <a:buNone/>
            </a:pPr>
            <a:r>
              <a:rPr lang="en-US" b="1" dirty="0"/>
              <a:t> </a:t>
            </a:r>
            <a:r>
              <a:rPr lang="en-US" sz="1600" dirty="0"/>
              <a:t>There are 200 actors in the given database.</a:t>
            </a:r>
          </a:p>
          <a:p>
            <a:endParaRPr lang="en-US" b="1" dirty="0"/>
          </a:p>
          <a:p>
            <a:pPr marL="0" indent="0">
              <a:buNone/>
            </a:pPr>
            <a:endParaRPr lang="en-IN" dirty="0"/>
          </a:p>
        </p:txBody>
      </p:sp>
      <p:pic>
        <p:nvPicPr>
          <p:cNvPr id="16" name="Picture 15" descr="Text&#10;&#10;Description automatically generated">
            <a:extLst>
              <a:ext uri="{FF2B5EF4-FFF2-40B4-BE49-F238E27FC236}">
                <a16:creationId xmlns:a16="http://schemas.microsoft.com/office/drawing/2014/main" id="{D37F7186-9B9C-8414-6A0C-8279F59872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1253" y="1356471"/>
            <a:ext cx="2151944" cy="4798267"/>
          </a:xfrm>
          <a:prstGeom prst="rect">
            <a:avLst/>
          </a:prstGeom>
        </p:spPr>
      </p:pic>
    </p:spTree>
    <p:extLst>
      <p:ext uri="{BB962C8B-B14F-4D97-AF65-F5344CB8AC3E}">
        <p14:creationId xmlns:p14="http://schemas.microsoft.com/office/powerpoint/2010/main" val="1178345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a:t>Task 2</a:t>
            </a:r>
            <a:br>
              <a:rPr lang="en-US" sz="2500"/>
            </a:br>
            <a:r>
              <a:rPr lang="en-US" sz="1300"/>
              <a:t>Display the number of times each first name appears in the database.</a:t>
            </a:r>
            <a:br>
              <a:rPr lang="en-US" sz="1300"/>
            </a:br>
            <a:r>
              <a:rPr lang="en-US" sz="1300"/>
              <a:t>What is the count of actors that have unique first names in the database? Display the first names of all these actors.</a:t>
            </a:r>
            <a:endParaRPr lang="en-IN" sz="1300" dirty="0"/>
          </a:p>
        </p:txBody>
      </p:sp>
      <p:pic>
        <p:nvPicPr>
          <p:cNvPr id="7" name="Content Placeholder 6" descr="A picture containing timeline&#10;&#10;Description automatically generated">
            <a:extLst>
              <a:ext uri="{FF2B5EF4-FFF2-40B4-BE49-F238E27FC236}">
                <a16:creationId xmlns:a16="http://schemas.microsoft.com/office/drawing/2014/main" id="{D52CF153-BF51-A865-6D44-05283336B2D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43218" y="1259633"/>
            <a:ext cx="1922555" cy="4798267"/>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first_name</a:t>
            </a:r>
            <a:r>
              <a:rPr lang="en-US" sz="1400" dirty="0"/>
              <a:t> , count(</a:t>
            </a:r>
            <a:r>
              <a:rPr lang="en-US" sz="1400" dirty="0" err="1"/>
              <a:t>first_name</a:t>
            </a:r>
            <a:r>
              <a:rPr lang="en-US" sz="1400" dirty="0"/>
              <a:t>) </a:t>
            </a:r>
            <a:r>
              <a:rPr lang="en-US" sz="1400" dirty="0" err="1"/>
              <a:t>Comman_Names</a:t>
            </a:r>
            <a:r>
              <a:rPr lang="en-US" sz="1400" dirty="0"/>
              <a:t> from actor group by </a:t>
            </a:r>
            <a:r>
              <a:rPr lang="en-US" sz="1400" dirty="0" err="1"/>
              <a:t>first_name</a:t>
            </a:r>
            <a:r>
              <a:rPr lang="en-US" sz="1400" dirty="0"/>
              <a:t> order by </a:t>
            </a:r>
            <a:r>
              <a:rPr lang="en-US" sz="1400" dirty="0" err="1"/>
              <a:t>Comman_Names</a:t>
            </a:r>
            <a:r>
              <a:rPr lang="en-US" sz="1400" dirty="0"/>
              <a:t> desc;</a:t>
            </a:r>
          </a:p>
          <a:p>
            <a:pPr marL="0" indent="0">
              <a:buNone/>
            </a:pPr>
            <a:r>
              <a:rPr lang="en-US" sz="1400" dirty="0"/>
              <a:t>select </a:t>
            </a:r>
            <a:r>
              <a:rPr lang="en-US" sz="1400" dirty="0" err="1"/>
              <a:t>first_name</a:t>
            </a:r>
            <a:r>
              <a:rPr lang="en-US" sz="1400" dirty="0"/>
              <a:t>  from actor group by </a:t>
            </a:r>
            <a:r>
              <a:rPr lang="en-US" sz="1400" dirty="0" err="1"/>
              <a:t>first_name</a:t>
            </a:r>
            <a:r>
              <a:rPr lang="en-US" sz="1400" dirty="0"/>
              <a:t> having count(</a:t>
            </a:r>
            <a:r>
              <a:rPr lang="en-US" sz="1400" dirty="0" err="1"/>
              <a:t>first_name</a:t>
            </a:r>
            <a:r>
              <a:rPr lang="en-US" sz="1400" dirty="0"/>
              <a:t>)=1;</a:t>
            </a:r>
          </a:p>
          <a:p>
            <a:pPr marL="0" indent="0">
              <a:buNone/>
            </a:pPr>
            <a:endParaRPr lang="en-US" dirty="0"/>
          </a:p>
          <a:p>
            <a:r>
              <a:rPr lang="en-US" b="1" dirty="0"/>
              <a:t>Conclusion :</a:t>
            </a:r>
          </a:p>
          <a:p>
            <a:pPr marL="0" indent="0">
              <a:buNone/>
            </a:pPr>
            <a:r>
              <a:rPr lang="en-US" sz="1600" b="1" dirty="0"/>
              <a:t> </a:t>
            </a:r>
            <a:r>
              <a:rPr lang="en-US" sz="1600" dirty="0"/>
              <a:t>There are 4 actors whose name start with Penelope , Julia and Kenneth and it is the highest repeated names.</a:t>
            </a:r>
          </a:p>
          <a:p>
            <a:pPr marL="0" indent="0">
              <a:buNone/>
            </a:pPr>
            <a:r>
              <a:rPr lang="en-US" sz="1600" dirty="0"/>
              <a:t>There are 76 Unique name of the actors.</a:t>
            </a:r>
          </a:p>
          <a:p>
            <a:endParaRPr lang="en-US" b="1" dirty="0"/>
          </a:p>
          <a:p>
            <a:pPr marL="0" indent="0">
              <a:buNone/>
            </a:pPr>
            <a:endParaRPr lang="en-IN" dirty="0"/>
          </a:p>
        </p:txBody>
      </p:sp>
      <p:pic>
        <p:nvPicPr>
          <p:cNvPr id="14" name="Picture 13" descr="Text&#10;&#10;Description automatically generated with medium confidence">
            <a:extLst>
              <a:ext uri="{FF2B5EF4-FFF2-40B4-BE49-F238E27FC236}">
                <a16:creationId xmlns:a16="http://schemas.microsoft.com/office/drawing/2014/main" id="{77815EED-C70A-E578-2FF8-F40822BE0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2375" y="1259633"/>
            <a:ext cx="2118727" cy="4798267"/>
          </a:xfrm>
          <a:prstGeom prst="rect">
            <a:avLst/>
          </a:prstGeom>
        </p:spPr>
      </p:pic>
    </p:spTree>
    <p:extLst>
      <p:ext uri="{BB962C8B-B14F-4D97-AF65-F5344CB8AC3E}">
        <p14:creationId xmlns:p14="http://schemas.microsoft.com/office/powerpoint/2010/main" val="3917253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3</a:t>
            </a:r>
            <a:br>
              <a:rPr lang="en-US" sz="2500" dirty="0"/>
            </a:br>
            <a:r>
              <a:rPr lang="en-US" sz="1300" dirty="0"/>
              <a:t>Display the number of times each last name appears in the database.</a:t>
            </a:r>
            <a:br>
              <a:rPr lang="en-US" sz="1300" dirty="0"/>
            </a:br>
            <a:r>
              <a:rPr lang="en-US" sz="1300" dirty="0"/>
              <a:t>Display all unique last names in the database.</a:t>
            </a:r>
            <a:endParaRPr lang="en-IN" sz="1300" dirty="0"/>
          </a:p>
        </p:txBody>
      </p:sp>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last_name</a:t>
            </a:r>
            <a:r>
              <a:rPr lang="en-US" sz="1400" dirty="0"/>
              <a:t> , count(</a:t>
            </a:r>
            <a:r>
              <a:rPr lang="en-US" sz="1400" dirty="0" err="1"/>
              <a:t>last_name</a:t>
            </a:r>
            <a:r>
              <a:rPr lang="en-US" sz="1400" dirty="0"/>
              <a:t>) </a:t>
            </a:r>
            <a:r>
              <a:rPr lang="en-US" sz="1400" dirty="0" err="1"/>
              <a:t>Comman_lastnames</a:t>
            </a:r>
            <a:r>
              <a:rPr lang="en-US" sz="1400" dirty="0"/>
              <a:t> from actor group by </a:t>
            </a:r>
            <a:r>
              <a:rPr lang="en-US" sz="1400" dirty="0" err="1"/>
              <a:t>last_name</a:t>
            </a:r>
            <a:r>
              <a:rPr lang="en-US" sz="1400" dirty="0"/>
              <a:t> order by </a:t>
            </a:r>
            <a:r>
              <a:rPr lang="en-US" sz="1400" dirty="0" err="1"/>
              <a:t>Comman_lastnames</a:t>
            </a:r>
            <a:r>
              <a:rPr lang="en-US" sz="1400" dirty="0"/>
              <a:t> desc;</a:t>
            </a:r>
          </a:p>
          <a:p>
            <a:pPr marL="0" indent="0">
              <a:buNone/>
            </a:pPr>
            <a:r>
              <a:rPr lang="en-US" sz="1400" dirty="0"/>
              <a:t>select </a:t>
            </a:r>
            <a:r>
              <a:rPr lang="en-US" sz="1400" dirty="0" err="1"/>
              <a:t>last_name</a:t>
            </a:r>
            <a:r>
              <a:rPr lang="en-US" sz="1400" dirty="0"/>
              <a:t>  from actor group by </a:t>
            </a:r>
            <a:r>
              <a:rPr lang="en-US" sz="1400" dirty="0" err="1"/>
              <a:t>last_name</a:t>
            </a:r>
            <a:r>
              <a:rPr lang="en-US" sz="1400" dirty="0"/>
              <a:t> having count(</a:t>
            </a:r>
            <a:r>
              <a:rPr lang="en-US" sz="1400" dirty="0" err="1"/>
              <a:t>last_name</a:t>
            </a:r>
            <a:r>
              <a:rPr lang="en-US" sz="1400" dirty="0"/>
              <a:t>)=1;</a:t>
            </a:r>
          </a:p>
          <a:p>
            <a:r>
              <a:rPr lang="en-US" b="1" dirty="0"/>
              <a:t>Conclusion :</a:t>
            </a:r>
          </a:p>
          <a:p>
            <a:pPr marL="0" indent="0">
              <a:buNone/>
            </a:pPr>
            <a:r>
              <a:rPr lang="en-US" sz="1600" dirty="0"/>
              <a:t>There are 5 actors whose last name start with Kilmer and it is the highest repeated Last names.</a:t>
            </a:r>
          </a:p>
          <a:p>
            <a:pPr marL="0" indent="0">
              <a:buNone/>
            </a:pPr>
            <a:r>
              <a:rPr lang="en-US" sz="1600" dirty="0"/>
              <a:t>There are 66 Unique Last name of the actors.</a:t>
            </a:r>
          </a:p>
          <a:p>
            <a:pPr marL="0" indent="0">
              <a:buNone/>
            </a:pPr>
            <a:endParaRPr lang="en-US" sz="1600" b="1" dirty="0"/>
          </a:p>
          <a:p>
            <a:endParaRPr lang="en-US" b="1" dirty="0"/>
          </a:p>
          <a:p>
            <a:pPr marL="0" indent="0">
              <a:buNone/>
            </a:pPr>
            <a:endParaRPr lang="en-IN" dirty="0"/>
          </a:p>
        </p:txBody>
      </p:sp>
      <p:pic>
        <p:nvPicPr>
          <p:cNvPr id="12" name="Content Placeholder 11" descr="A picture containing timeline&#10;&#10;Description automatically generated">
            <a:extLst>
              <a:ext uri="{FF2B5EF4-FFF2-40B4-BE49-F238E27FC236}">
                <a16:creationId xmlns:a16="http://schemas.microsoft.com/office/drawing/2014/main" id="{FCA0EA60-0F14-D09A-27F7-9C5EF0CAA35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32195" y="1190625"/>
            <a:ext cx="2101530" cy="4867274"/>
          </a:xfrm>
        </p:spPr>
      </p:pic>
      <p:pic>
        <p:nvPicPr>
          <p:cNvPr id="14" name="Picture 13" descr="A picture containing timeline&#10;&#10;Description automatically generated">
            <a:extLst>
              <a:ext uri="{FF2B5EF4-FFF2-40B4-BE49-F238E27FC236}">
                <a16:creationId xmlns:a16="http://schemas.microsoft.com/office/drawing/2014/main" id="{C0E21009-5E50-76DA-0DEE-3A6EDC99A9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5695" y="1259633"/>
            <a:ext cx="1511559" cy="4798267"/>
          </a:xfrm>
          <a:prstGeom prst="rect">
            <a:avLst/>
          </a:prstGeom>
        </p:spPr>
      </p:pic>
    </p:spTree>
    <p:extLst>
      <p:ext uri="{BB962C8B-B14F-4D97-AF65-F5344CB8AC3E}">
        <p14:creationId xmlns:p14="http://schemas.microsoft.com/office/powerpoint/2010/main" val="508432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4</a:t>
            </a:r>
            <a:br>
              <a:rPr lang="en-US" sz="2500" dirty="0"/>
            </a:br>
            <a:r>
              <a:rPr lang="en-US" sz="1300" dirty="0"/>
              <a:t>Display the list of records for the movies with the rating "R". (The movies with the rating "R" are not suitable for audience under 17 years of age).</a:t>
            </a:r>
            <a:br>
              <a:rPr lang="en-US" sz="1300" dirty="0"/>
            </a:br>
            <a:r>
              <a:rPr lang="en-US" sz="1300" dirty="0"/>
              <a:t> Display the list of records for the movies that are not rated "R“.</a:t>
            </a:r>
            <a:br>
              <a:rPr lang="en-US" sz="1300" dirty="0"/>
            </a:br>
            <a:r>
              <a:rPr lang="en-US" sz="1300" dirty="0"/>
              <a:t>Display the list of records for the movies that are suitable for audience below 13 years of age.</a:t>
            </a:r>
            <a:endParaRPr lang="en-IN" sz="1300" dirty="0"/>
          </a:p>
        </p:txBody>
      </p:sp>
      <p:pic>
        <p:nvPicPr>
          <p:cNvPr id="3" name="Content Placeholder 2" descr="Text&#10;&#10;Description automatically generated">
            <a:extLst>
              <a:ext uri="{FF2B5EF4-FFF2-40B4-BE49-F238E27FC236}">
                <a16:creationId xmlns:a16="http://schemas.microsoft.com/office/drawing/2014/main" id="{2A675A23-7BDD-3606-3F7E-FA934F3A0F5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85913" y="1271491"/>
            <a:ext cx="1722972" cy="4799012"/>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title from film where rating = 'R’;</a:t>
            </a:r>
          </a:p>
          <a:p>
            <a:pPr marL="0" indent="0">
              <a:buNone/>
            </a:pPr>
            <a:r>
              <a:rPr lang="en-US" sz="1400" dirty="0"/>
              <a:t>select title from film where rating != 'R’;</a:t>
            </a:r>
          </a:p>
          <a:p>
            <a:pPr marL="0" indent="0">
              <a:buNone/>
            </a:pPr>
            <a:r>
              <a:rPr lang="en-US" sz="1400" dirty="0"/>
              <a:t>select title from film where rating in ('PG-13','G') ;</a:t>
            </a:r>
          </a:p>
          <a:p>
            <a:r>
              <a:rPr lang="en-US" b="1" dirty="0"/>
              <a:t>Conclusion :</a:t>
            </a:r>
          </a:p>
          <a:p>
            <a:pPr marL="0" indent="0">
              <a:buNone/>
            </a:pPr>
            <a:r>
              <a:rPr lang="en-US" sz="1600" dirty="0"/>
              <a:t>There are  195 movie in the R category</a:t>
            </a:r>
          </a:p>
          <a:p>
            <a:pPr marL="0" indent="0">
              <a:buNone/>
            </a:pPr>
            <a:r>
              <a:rPr lang="en-US" sz="1600" dirty="0"/>
              <a:t>There are 805 movies that are not in R category</a:t>
            </a:r>
          </a:p>
          <a:p>
            <a:pPr marL="0" indent="0">
              <a:buNone/>
            </a:pPr>
            <a:r>
              <a:rPr lang="en-US" sz="1600" dirty="0"/>
              <a:t>There  are  401 movies that can be watched by children under age 13</a:t>
            </a:r>
          </a:p>
          <a:p>
            <a:endParaRPr lang="en-US" b="1" dirty="0"/>
          </a:p>
          <a:p>
            <a:pPr marL="0" indent="0">
              <a:buNone/>
            </a:pPr>
            <a:endParaRPr lang="en-IN" dirty="0"/>
          </a:p>
        </p:txBody>
      </p:sp>
      <p:pic>
        <p:nvPicPr>
          <p:cNvPr id="5" name="Picture 4" descr="A picture containing timeline&#10;&#10;Description automatically generated">
            <a:extLst>
              <a:ext uri="{FF2B5EF4-FFF2-40B4-BE49-F238E27FC236}">
                <a16:creationId xmlns:a16="http://schemas.microsoft.com/office/drawing/2014/main" id="{FEB71316-67C0-2FA9-1549-B84AEF9681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750" y="1271491"/>
            <a:ext cx="1807576" cy="4786409"/>
          </a:xfrm>
          <a:prstGeom prst="rect">
            <a:avLst/>
          </a:prstGeom>
        </p:spPr>
      </p:pic>
      <p:pic>
        <p:nvPicPr>
          <p:cNvPr id="7" name="Picture 6" descr="Text&#10;&#10;Description automatically generated">
            <a:extLst>
              <a:ext uri="{FF2B5EF4-FFF2-40B4-BE49-F238E27FC236}">
                <a16:creationId xmlns:a16="http://schemas.microsoft.com/office/drawing/2014/main" id="{4BD9EF43-5C35-80E4-CED1-67B9D7E1D3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6891" y="1185766"/>
            <a:ext cx="1899109" cy="4884737"/>
          </a:xfrm>
          <a:prstGeom prst="rect">
            <a:avLst/>
          </a:prstGeom>
        </p:spPr>
      </p:pic>
    </p:spTree>
    <p:extLst>
      <p:ext uri="{BB962C8B-B14F-4D97-AF65-F5344CB8AC3E}">
        <p14:creationId xmlns:p14="http://schemas.microsoft.com/office/powerpoint/2010/main" val="3402567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fontScale="90000"/>
          </a:bodyPr>
          <a:lstStyle/>
          <a:p>
            <a:pPr algn="ctr"/>
            <a:r>
              <a:rPr lang="en-US" sz="3300" dirty="0"/>
              <a:t>Task 5</a:t>
            </a:r>
            <a:br>
              <a:rPr lang="en-US" sz="1300" dirty="0"/>
            </a:br>
            <a:r>
              <a:rPr lang="en-US" sz="1300" dirty="0"/>
              <a:t>Display the list of records for the movies where the replacement cost is up to $11. </a:t>
            </a:r>
            <a:br>
              <a:rPr lang="en-US" sz="1300" dirty="0"/>
            </a:br>
            <a:r>
              <a:rPr lang="en-US" sz="1300" dirty="0"/>
              <a:t>Display the list of records for the movies where the replacement cost is between $11 and $20. </a:t>
            </a:r>
            <a:br>
              <a:rPr lang="en-US" sz="1300" dirty="0"/>
            </a:br>
            <a:r>
              <a:rPr lang="en-US" sz="1300" dirty="0"/>
              <a:t> Display the list of records for the all movies in descending order of their replacement costs.</a:t>
            </a:r>
            <a:endParaRPr lang="en-IN" sz="1300" dirty="0"/>
          </a:p>
        </p:txBody>
      </p:sp>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normAutofit fontScale="92500" lnSpcReduction="10000"/>
          </a:bodyPr>
          <a:lstStyle/>
          <a:p>
            <a:r>
              <a:rPr lang="en-US" b="1" dirty="0"/>
              <a:t>Query :</a:t>
            </a:r>
          </a:p>
          <a:p>
            <a:pPr marL="0" indent="0">
              <a:buNone/>
            </a:pPr>
            <a:r>
              <a:rPr lang="en-US" sz="1400" dirty="0"/>
              <a:t>select title , </a:t>
            </a:r>
            <a:r>
              <a:rPr lang="en-US" sz="1400" dirty="0" err="1"/>
              <a:t>replacement_cost</a:t>
            </a:r>
            <a:r>
              <a:rPr lang="en-US" sz="1400" dirty="0"/>
              <a:t> from film where </a:t>
            </a:r>
            <a:r>
              <a:rPr lang="en-US" sz="1400" dirty="0" err="1"/>
              <a:t>replacement_cost</a:t>
            </a:r>
            <a:r>
              <a:rPr lang="en-US" sz="1400" dirty="0"/>
              <a:t> &lt;= 11;</a:t>
            </a:r>
          </a:p>
          <a:p>
            <a:pPr marL="0" indent="0">
              <a:buNone/>
            </a:pPr>
            <a:r>
              <a:rPr lang="en-US" sz="1400" dirty="0"/>
              <a:t>select title , </a:t>
            </a:r>
            <a:r>
              <a:rPr lang="en-US" sz="1400" dirty="0" err="1"/>
              <a:t>replacement_cost</a:t>
            </a:r>
            <a:r>
              <a:rPr lang="en-US" sz="1400" dirty="0"/>
              <a:t> from film where </a:t>
            </a:r>
            <a:r>
              <a:rPr lang="en-US" sz="1400" dirty="0" err="1"/>
              <a:t>replacement_cost</a:t>
            </a:r>
            <a:r>
              <a:rPr lang="en-US" sz="1400" dirty="0"/>
              <a:t> between 11 and 20;</a:t>
            </a:r>
          </a:p>
          <a:p>
            <a:pPr marL="0" indent="0">
              <a:buNone/>
            </a:pPr>
            <a:r>
              <a:rPr lang="en-US" sz="1400" dirty="0"/>
              <a:t>select title , </a:t>
            </a:r>
            <a:r>
              <a:rPr lang="en-US" sz="1400" dirty="0" err="1"/>
              <a:t>replacement_cost</a:t>
            </a:r>
            <a:r>
              <a:rPr lang="en-US" sz="1400" dirty="0"/>
              <a:t> from film order by </a:t>
            </a:r>
            <a:r>
              <a:rPr lang="en-US" sz="1400" dirty="0" err="1"/>
              <a:t>replacement_cost</a:t>
            </a:r>
            <a:r>
              <a:rPr lang="en-US" sz="1400" dirty="0"/>
              <a:t> desc ;</a:t>
            </a:r>
          </a:p>
          <a:p>
            <a:pPr marL="0" indent="0">
              <a:buNone/>
            </a:pPr>
            <a:endParaRPr lang="en-US" dirty="0"/>
          </a:p>
          <a:p>
            <a:r>
              <a:rPr lang="en-US" b="1" dirty="0"/>
              <a:t>Conclusion :</a:t>
            </a:r>
          </a:p>
          <a:p>
            <a:pPr marL="0" indent="0">
              <a:buNone/>
            </a:pPr>
            <a:r>
              <a:rPr lang="en-US" sz="1600" dirty="0"/>
              <a:t>There are 90 movies whose replacement cost is less then or equal to 11</a:t>
            </a:r>
          </a:p>
          <a:p>
            <a:pPr marL="0" indent="0">
              <a:buNone/>
            </a:pPr>
            <a:r>
              <a:rPr lang="en-US" sz="1600" dirty="0"/>
              <a:t>There are 424 movies whose replacement cost in between 11 to 20 </a:t>
            </a:r>
          </a:p>
          <a:p>
            <a:pPr marL="0" indent="0">
              <a:buNone/>
            </a:pPr>
            <a:r>
              <a:rPr lang="en-US" sz="1600" dirty="0"/>
              <a:t>Arabia dogma has the highest replacement cost.</a:t>
            </a:r>
          </a:p>
          <a:p>
            <a:pPr marL="0" indent="0">
              <a:buNone/>
            </a:pPr>
            <a:endParaRPr lang="en-US" b="1" dirty="0"/>
          </a:p>
          <a:p>
            <a:pPr marL="0" indent="0">
              <a:buNone/>
            </a:pPr>
            <a:endParaRPr lang="en-IN" dirty="0"/>
          </a:p>
        </p:txBody>
      </p:sp>
      <p:pic>
        <p:nvPicPr>
          <p:cNvPr id="7" name="Picture 6" descr="A picture containing timeline&#10;&#10;Description automatically generated">
            <a:extLst>
              <a:ext uri="{FF2B5EF4-FFF2-40B4-BE49-F238E27FC236}">
                <a16:creationId xmlns:a16="http://schemas.microsoft.com/office/drawing/2014/main" id="{B308A423-7B1F-11E1-14D8-097C2601FC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581" y="1126283"/>
            <a:ext cx="1902844" cy="5095875"/>
          </a:xfrm>
          <a:prstGeom prst="rect">
            <a:avLst/>
          </a:prstGeom>
        </p:spPr>
      </p:pic>
      <p:pic>
        <p:nvPicPr>
          <p:cNvPr id="14" name="Content Placeholder 13" descr="A picture containing timeline&#10;&#10;Description automatically generated">
            <a:extLst>
              <a:ext uri="{FF2B5EF4-FFF2-40B4-BE49-F238E27FC236}">
                <a16:creationId xmlns:a16="http://schemas.microsoft.com/office/drawing/2014/main" id="{37A9DBC4-C096-DCF2-3684-5B4516D9F080}"/>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343151" y="1141736"/>
            <a:ext cx="1757950" cy="5064967"/>
          </a:xfrm>
        </p:spPr>
      </p:pic>
      <p:pic>
        <p:nvPicPr>
          <p:cNvPr id="16" name="Picture 15" descr="Text&#10;&#10;Description automatically generated with medium confidence">
            <a:extLst>
              <a:ext uri="{FF2B5EF4-FFF2-40B4-BE49-F238E27FC236}">
                <a16:creationId xmlns:a16="http://schemas.microsoft.com/office/drawing/2014/main" id="{D93C513F-1790-8CB2-21C2-5CC65E2DF8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6828" y="1126281"/>
            <a:ext cx="1757950" cy="5095875"/>
          </a:xfrm>
          <a:prstGeom prst="rect">
            <a:avLst/>
          </a:prstGeom>
        </p:spPr>
      </p:pic>
    </p:spTree>
    <p:extLst>
      <p:ext uri="{BB962C8B-B14F-4D97-AF65-F5344CB8AC3E}">
        <p14:creationId xmlns:p14="http://schemas.microsoft.com/office/powerpoint/2010/main" val="1718960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255D98-9D79-B86E-6723-6E79018FDA0D}"/>
              </a:ext>
            </a:extLst>
          </p:cNvPr>
          <p:cNvSpPr>
            <a:spLocks noGrp="1"/>
          </p:cNvSpPr>
          <p:nvPr>
            <p:ph type="title"/>
          </p:nvPr>
        </p:nvSpPr>
        <p:spPr>
          <a:xfrm>
            <a:off x="848474" y="304802"/>
            <a:ext cx="10427840" cy="790573"/>
          </a:xfrm>
        </p:spPr>
        <p:txBody>
          <a:bodyPr>
            <a:normAutofit/>
          </a:bodyPr>
          <a:lstStyle/>
          <a:p>
            <a:pPr algn="ctr"/>
            <a:r>
              <a:rPr lang="en-US" sz="3300" dirty="0"/>
              <a:t>Task 6</a:t>
            </a:r>
            <a:br>
              <a:rPr lang="en-US" sz="2500" dirty="0"/>
            </a:br>
            <a:r>
              <a:rPr lang="en-US" sz="1200" dirty="0"/>
              <a:t>Display the names of the top 3 movies with the greatest number of actors.</a:t>
            </a:r>
            <a:endParaRPr lang="en-IN" sz="1200" dirty="0"/>
          </a:p>
        </p:txBody>
      </p:sp>
      <p:pic>
        <p:nvPicPr>
          <p:cNvPr id="3" name="Content Placeholder 2" descr="Diagram&#10;&#10;Description automatically generated with low confidence">
            <a:extLst>
              <a:ext uri="{FF2B5EF4-FFF2-40B4-BE49-F238E27FC236}">
                <a16:creationId xmlns:a16="http://schemas.microsoft.com/office/drawing/2014/main" id="{156330C8-B6B8-36AC-F098-48EC0877B09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94269" y="1762126"/>
            <a:ext cx="3992081" cy="3343274"/>
          </a:xfrm>
        </p:spPr>
      </p:pic>
      <p:sp>
        <p:nvSpPr>
          <p:cNvPr id="11" name="Content Placeholder 10">
            <a:extLst>
              <a:ext uri="{FF2B5EF4-FFF2-40B4-BE49-F238E27FC236}">
                <a16:creationId xmlns:a16="http://schemas.microsoft.com/office/drawing/2014/main" id="{7608659A-2E9D-146B-A7E2-409148CF1F0F}"/>
              </a:ext>
            </a:extLst>
          </p:cNvPr>
          <p:cNvSpPr>
            <a:spLocks noGrp="1"/>
          </p:cNvSpPr>
          <p:nvPr>
            <p:ph sz="half" idx="2"/>
          </p:nvPr>
        </p:nvSpPr>
        <p:spPr>
          <a:xfrm>
            <a:off x="6310899" y="1259633"/>
            <a:ext cx="4970124" cy="4798267"/>
          </a:xfrm>
        </p:spPr>
        <p:txBody>
          <a:bodyPr/>
          <a:lstStyle/>
          <a:p>
            <a:r>
              <a:rPr lang="en-US" b="1" dirty="0"/>
              <a:t>Query :</a:t>
            </a:r>
          </a:p>
          <a:p>
            <a:pPr marL="0" indent="0">
              <a:buNone/>
            </a:pPr>
            <a:r>
              <a:rPr lang="en-US" sz="1400" dirty="0"/>
              <a:t>select </a:t>
            </a:r>
            <a:r>
              <a:rPr lang="en-US" sz="1400" dirty="0" err="1"/>
              <a:t>title,count</a:t>
            </a:r>
            <a:r>
              <a:rPr lang="en-US" sz="1400" dirty="0"/>
              <a:t>(</a:t>
            </a:r>
            <a:r>
              <a:rPr lang="en-US" sz="1400" dirty="0" err="1"/>
              <a:t>actor_id</a:t>
            </a:r>
            <a:r>
              <a:rPr lang="en-US" sz="1400" dirty="0"/>
              <a:t>) </a:t>
            </a:r>
            <a:r>
              <a:rPr lang="en-US" sz="1400" dirty="0" err="1"/>
              <a:t>Number_actor</a:t>
            </a:r>
            <a:r>
              <a:rPr lang="en-US" sz="1400" dirty="0"/>
              <a:t> from film f inner join </a:t>
            </a:r>
            <a:r>
              <a:rPr lang="en-US" sz="1400" dirty="0" err="1"/>
              <a:t>film_actor</a:t>
            </a:r>
            <a:r>
              <a:rPr lang="en-US" sz="1400" dirty="0"/>
              <a:t> fa on </a:t>
            </a:r>
            <a:r>
              <a:rPr lang="en-US" sz="1400" dirty="0" err="1"/>
              <a:t>f.film_id</a:t>
            </a:r>
            <a:r>
              <a:rPr lang="en-US" sz="1400" dirty="0"/>
              <a:t>=</a:t>
            </a:r>
            <a:r>
              <a:rPr lang="en-US" sz="1400" dirty="0" err="1"/>
              <a:t>fa.film_id</a:t>
            </a:r>
            <a:r>
              <a:rPr lang="en-US" sz="1400" dirty="0"/>
              <a:t> group by title order by </a:t>
            </a:r>
            <a:r>
              <a:rPr lang="en-US" sz="1400" dirty="0" err="1"/>
              <a:t>Number_actor</a:t>
            </a:r>
            <a:r>
              <a:rPr lang="en-US" sz="1400" dirty="0"/>
              <a:t> desc limit 3;</a:t>
            </a:r>
          </a:p>
          <a:p>
            <a:pPr marL="0" indent="0">
              <a:buNone/>
            </a:pPr>
            <a:endParaRPr lang="en-US" dirty="0"/>
          </a:p>
          <a:p>
            <a:r>
              <a:rPr lang="en-US" b="1" dirty="0"/>
              <a:t>Conclusion :</a:t>
            </a:r>
          </a:p>
          <a:p>
            <a:pPr marL="0" indent="0">
              <a:buNone/>
            </a:pPr>
            <a:r>
              <a:rPr lang="en-US" sz="1600" dirty="0"/>
              <a:t>Lambs Cincinnati has the highest number of actors</a:t>
            </a:r>
          </a:p>
          <a:p>
            <a:pPr marL="0" indent="0">
              <a:buNone/>
            </a:pPr>
            <a:endParaRPr lang="en-IN" dirty="0"/>
          </a:p>
        </p:txBody>
      </p:sp>
    </p:spTree>
    <p:extLst>
      <p:ext uri="{BB962C8B-B14F-4D97-AF65-F5344CB8AC3E}">
        <p14:creationId xmlns:p14="http://schemas.microsoft.com/office/powerpoint/2010/main" val="1452746366"/>
      </p:ext>
    </p:extLst>
  </p:cSld>
  <p:clrMapOvr>
    <a:masterClrMapping/>
  </p:clrMapOvr>
</p:sld>
</file>

<file path=ppt/theme/theme1.xml><?xml version="1.0" encoding="utf-8"?>
<a:theme xmlns:a="http://schemas.openxmlformats.org/drawingml/2006/main" name="VaultVTI">
  <a:themeElements>
    <a:clrScheme name="archway">
      <a:dk1>
        <a:sysClr val="windowText" lastClr="000000"/>
      </a:dk1>
      <a:lt1>
        <a:sysClr val="window" lastClr="FFFFFF"/>
      </a:lt1>
      <a:dk2>
        <a:srgbClr val="262626"/>
      </a:dk2>
      <a:lt2>
        <a:srgbClr val="CCC9C2"/>
      </a:lt2>
      <a:accent1>
        <a:srgbClr val="A85E3E"/>
      </a:accent1>
      <a:accent2>
        <a:srgbClr val="C3743C"/>
      </a:accent2>
      <a:accent3>
        <a:srgbClr val="CF6749"/>
      </a:accent3>
      <a:accent4>
        <a:srgbClr val="7D8B71"/>
      </a:accent4>
      <a:accent5>
        <a:srgbClr val="A37A59"/>
      </a:accent5>
      <a:accent6>
        <a:srgbClr val="AB8244"/>
      </a:accent6>
      <a:hlink>
        <a:srgbClr val="B94F31"/>
      </a:hlink>
      <a:folHlink>
        <a:srgbClr val="667458"/>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docProps/app.xml><?xml version="1.0" encoding="utf-8"?>
<Properties xmlns="http://schemas.openxmlformats.org/officeDocument/2006/extended-properties" xmlns:vt="http://schemas.openxmlformats.org/officeDocument/2006/docPropsVTypes">
  <TotalTime>373</TotalTime>
  <Words>1516</Words>
  <Application>Microsoft Office PowerPoint</Application>
  <PresentationFormat>Widescreen</PresentationFormat>
  <Paragraphs>109</Paragraphs>
  <Slides>17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Georgia Pro Light</vt:lpstr>
      <vt:lpstr>VaultVTI</vt:lpstr>
      <vt:lpstr>Project ON  Movie Rental Store</vt:lpstr>
      <vt:lpstr>Introduction</vt:lpstr>
      <vt:lpstr>Content</vt:lpstr>
      <vt:lpstr>Task 1 Display Full names of actors available in the database.</vt:lpstr>
      <vt:lpstr>Task 2 Display the number of times each first name appears in the database. What is the count of actors that have unique first names in the database? Display the first names of all these actors.</vt:lpstr>
      <vt:lpstr>Task 3 Display the number of times each last name appears in the database. Display all unique last names in the database.</vt:lpstr>
      <vt:lpstr>Task 4 Display the list of records for the movies with the rating "R". (The movies with the rating "R" are not suitable for audience under 17 years of age).  Display the list of records for the movies that are not rated "R“. Display the list of records for the movies that are suitable for audience below 13 years of age.</vt:lpstr>
      <vt:lpstr>Task 5 Display the list of records for the movies where the replacement cost is up to $11.  Display the list of records for the movies where the replacement cost is between $11 and $20.   Display the list of records for the all movies in descending order of their replacement costs.</vt:lpstr>
      <vt:lpstr>Task 6 Display the names of the top 3 movies with the greatest number of actors.</vt:lpstr>
      <vt:lpstr>Task 7 'Music of Queen' and 'Kris Kristofferson' have seen an unlikely resurgence. As an unintended consequence, films starting with the letters K' and Q' have also soared in popularity. Display the titles of the movies starting with the letters 'K and Q’.</vt:lpstr>
      <vt:lpstr>Task 8 Display the names of all actors who appeared in Agent Trueman film.</vt:lpstr>
      <vt:lpstr>Task 9 Identify all the movies categorized as family films</vt:lpstr>
      <vt:lpstr>Task 10 Display the maximum, minimum, and average rental rates of movies based on their ratings. The output must be sorted in descending order of the average rental rates. Display the movies in descending order of their rental frequencies, so the management can maintain more copies of those movies.</vt:lpstr>
      <vt:lpstr>Task 11 In how many film categories, the difference between the average film replacement cost (disc - DVD/Blue Ray) and the average film rental rate is greater than $15? Display the list of all film categories identified above, along with the corresponding average film replacement cost and average film rental rate</vt:lpstr>
      <vt:lpstr>Task 12 Display the film categories in which the number of movies is greater than 70.</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Movie Rental Store</dc:title>
  <dc:creator>Kaushik G.S</dc:creator>
  <cp:lastModifiedBy>Kaushik G.S</cp:lastModifiedBy>
  <cp:revision>2</cp:revision>
  <dcterms:created xsi:type="dcterms:W3CDTF">2023-05-11T06:45:06Z</dcterms:created>
  <dcterms:modified xsi:type="dcterms:W3CDTF">2023-05-16T08:34:47Z</dcterms:modified>
</cp:coreProperties>
</file>

<file path=docProps/thumbnail.jpeg>
</file>